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81" r:id="rId3"/>
    <p:sldId id="256" r:id="rId4"/>
    <p:sldId id="257" r:id="rId5"/>
    <p:sldId id="258" r:id="rId6"/>
    <p:sldId id="259" r:id="rId7"/>
    <p:sldId id="260" r:id="rId8"/>
    <p:sldId id="263" r:id="rId9"/>
    <p:sldId id="264" r:id="rId10"/>
    <p:sldId id="266" r:id="rId11"/>
    <p:sldId id="267" r:id="rId12"/>
    <p:sldId id="272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16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1B-1B43-9F2C-95F0A606171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1B-1B43-9F2C-95F0A6061716}"/>
              </c:ext>
            </c:extLst>
          </c:dPt>
          <c:dLbls>
            <c:dLbl>
              <c:idx val="1"/>
              <c:layout>
                <c:manualLayout>
                  <c:x val="0.16024276913501179"/>
                  <c:y val="-0.111504828632211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1B-1B43-9F2C-95F0A6061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Trebuchet MS" pitchFamily="34" charset="0"/>
                    <a:ea typeface="Roboto Medium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Πολύ + Αρκετά</c:v>
                </c:pt>
                <c:pt idx="1">
                  <c:v>Λίγο + Καθόλου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1B-1B43-9F2C-95F0A606171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F255-4F6B-B9B9-171B4158B3F8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255-4F6B-B9B9-171B4158B3F8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F255-4F6B-B9B9-171B4158B3F8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F255-4F6B-B9B9-171B4158B3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ΑΠΟΤΕΛΕΣΜΑΤΑ!$B$208:$B$225</c:f>
              <c:strCache>
                <c:ptCount val="18"/>
                <c:pt idx="0">
                  <c:v>Ανεργία</c:v>
                </c:pt>
                <c:pt idx="1">
                  <c:v>Οικονομική Ανάπτυξη</c:v>
                </c:pt>
                <c:pt idx="2">
                  <c:v>Χαμηλοί μισθοί και συνθήκες εργασίας</c:v>
                </c:pt>
                <c:pt idx="3">
                  <c:v>Έλλειψη παραγωγικών επενδύσεων</c:v>
                </c:pt>
                <c:pt idx="4">
                  <c:v>Υγεία/Περίθαλψη</c:v>
                </c:pt>
                <c:pt idx="5">
                  <c:v>Συγκοινωνίες/Μεταφορές</c:v>
                </c:pt>
                <c:pt idx="6">
                  <c:v>Προσφυγικό/Μεταναστευτικό</c:v>
                </c:pt>
                <c:pt idx="7">
                  <c:v>Ερημοποίηση/Μετανάστευση νέων</c:v>
                </c:pt>
                <c:pt idx="8">
                  <c:v>Φτώχεια/Κοινωνικός αποκλεισμός</c:v>
                </c:pt>
                <c:pt idx="9">
                  <c:v>Εγκληματικότητα/Δημόσια Ασφάλεια</c:v>
                </c:pt>
                <c:pt idx="10">
                  <c:v>Πανδημία COVID-19</c:v>
                </c:pt>
                <c:pt idx="11">
                  <c:v>Παιδεία/Σχολεία</c:v>
                </c:pt>
                <c:pt idx="12">
                  <c:v>Ρύπανση του περιβάλλοντος</c:v>
                </c:pt>
                <c:pt idx="13">
                  <c:v>Λειτουργία Δημοσίου/Γραφειοκρατία</c:v>
                </c:pt>
                <c:pt idx="14">
                  <c:v>Ρατσισμός και ξενοφοβία</c:v>
                </c:pt>
                <c:pt idx="15">
                  <c:v>Δεν έχω γνώμη (αυθόρμητα)</c:v>
                </c:pt>
                <c:pt idx="16">
                  <c:v>Δεν απαντώ (αυθόρμητα)</c:v>
                </c:pt>
                <c:pt idx="17">
                  <c:v>Άλλο</c:v>
                </c:pt>
              </c:strCache>
            </c:strRef>
          </c:cat>
          <c:val>
            <c:numRef>
              <c:f>ΑΠΟΤΕΛΕΣΜΑΤΑ!$E$208:$E$225</c:f>
              <c:numCache>
                <c:formatCode>0%</c:formatCode>
                <c:ptCount val="18"/>
                <c:pt idx="0">
                  <c:v>0.4824259881581055</c:v>
                </c:pt>
                <c:pt idx="1">
                  <c:v>0.24120339254280707</c:v>
                </c:pt>
                <c:pt idx="2">
                  <c:v>0.22859337493999041</c:v>
                </c:pt>
                <c:pt idx="3">
                  <c:v>0.22409985597695634</c:v>
                </c:pt>
                <c:pt idx="4">
                  <c:v>0.1923635781725076</c:v>
                </c:pt>
                <c:pt idx="5">
                  <c:v>0.18508561369819171</c:v>
                </c:pt>
                <c:pt idx="6">
                  <c:v>0.16622179548727808</c:v>
                </c:pt>
                <c:pt idx="7">
                  <c:v>0.15654344695151237</c:v>
                </c:pt>
                <c:pt idx="8">
                  <c:v>0.14730676908305318</c:v>
                </c:pt>
                <c:pt idx="9">
                  <c:v>0.14602016322611619</c:v>
                </c:pt>
                <c:pt idx="10">
                  <c:v>0.12462794047047536</c:v>
                </c:pt>
                <c:pt idx="11">
                  <c:v>0.11445671307409186</c:v>
                </c:pt>
                <c:pt idx="12">
                  <c:v>0.11023203712594015</c:v>
                </c:pt>
                <c:pt idx="13">
                  <c:v>8.7911665866538632E-2</c:v>
                </c:pt>
                <c:pt idx="14">
                  <c:v>4.3514162265962504E-2</c:v>
                </c:pt>
                <c:pt idx="15">
                  <c:v>1.4709553528564571E-2</c:v>
                </c:pt>
                <c:pt idx="16">
                  <c:v>3.7510001600256052E-3</c:v>
                </c:pt>
                <c:pt idx="17">
                  <c:v>1.7205952952472396E-2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7-F54C-9937-AE2E3C123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2210432"/>
        <c:axId val="382267776"/>
        <c:axId val="0"/>
      </c:bar3DChart>
      <c:catAx>
        <c:axId val="3822104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 i="1"/>
            </a:pPr>
            <a:endParaRPr lang="en-US"/>
          </a:p>
        </c:txPr>
        <c:crossAx val="382267776"/>
        <c:crosses val="autoZero"/>
        <c:auto val="1"/>
        <c:lblAlgn val="ctr"/>
        <c:lblOffset val="100"/>
        <c:noMultiLvlLbl val="0"/>
      </c:catAx>
      <c:valAx>
        <c:axId val="3822677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38221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1B76-4A18-8514-8772DB46A47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1B76-4A18-8514-8772DB46A47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1B76-4A18-8514-8772DB46A476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B76-4A18-8514-8772DB46A476}"/>
              </c:ext>
            </c:extLst>
          </c:dPt>
          <c:dLbls>
            <c:dLbl>
              <c:idx val="0"/>
              <c:layout>
                <c:manualLayout>
                  <c:x val="-0.1445802270538096"/>
                  <c:y val="2.11602305626172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76-4A18-8514-8772DB46A47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2400" i="0">
                      <a:solidFill>
                        <a:schemeClr val="tx1"/>
                      </a:solidFill>
                      <a:latin typeface="Trebuchet MS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B76-4A18-8514-8772DB46A476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2400" i="0">
                      <a:solidFill>
                        <a:schemeClr val="tx1"/>
                      </a:solidFill>
                      <a:latin typeface="Trebuchet MS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B76-4A18-8514-8772DB46A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i="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ΑΠΟΤΕΛΕΣΜΑΤΑ!$B$582:$B$585</c:f>
              <c:strCache>
                <c:ptCount val="4"/>
                <c:pt idx="0">
                  <c:v>ΝΑΙ</c:v>
                </c:pt>
                <c:pt idx="1">
                  <c:v>ΟΧΙ</c:v>
                </c:pt>
                <c:pt idx="2">
                  <c:v>Δεν θυμάμαι/Δεν είμαι σίγουρος (αυθόρμητα)</c:v>
                </c:pt>
                <c:pt idx="3">
                  <c:v>ΔΞ/ΔΑ</c:v>
                </c:pt>
              </c:strCache>
            </c:strRef>
          </c:cat>
          <c:val>
            <c:numRef>
              <c:f>ΑΠΟΤΕΛΕΣΜΑΤΑ!$D$582:$D$585</c:f>
              <c:numCache>
                <c:formatCode>0%</c:formatCode>
                <c:ptCount val="4"/>
                <c:pt idx="0">
                  <c:v>0.48305328852616419</c:v>
                </c:pt>
                <c:pt idx="1">
                  <c:v>0.46971995519283088</c:v>
                </c:pt>
                <c:pt idx="2">
                  <c:v>3.5468074891982684E-2</c:v>
                </c:pt>
                <c:pt idx="3">
                  <c:v>1.1758681389022254E-2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B-6F4A-81D7-1D5A3B1243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1B-1B43-9F2C-95F0A606171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1B-1B43-9F2C-95F0A6061716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1B-1B43-9F2C-95F0A6061716}"/>
              </c:ext>
            </c:extLst>
          </c:dPt>
          <c:dLbls>
            <c:dLbl>
              <c:idx val="2"/>
              <c:layout>
                <c:manualLayout>
                  <c:x val="2.3349286436097669E-2"/>
                  <c:y val="0.103875153516277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lt1"/>
                        </a:solidFill>
                        <a:latin typeface="Trebuchet MS" pitchFamily="34" charset="0"/>
                        <a:ea typeface="Roboto Medium" panose="02000000000000000000" pitchFamily="2" charset="0"/>
                        <a:cs typeface="+mn-cs"/>
                      </a:defRPr>
                    </a:pPr>
                    <a:r>
                      <a:rPr lang="en-US" sz="1600" dirty="0">
                        <a:latin typeface="Trebuchet MS" pitchFamily="34" charset="0"/>
                      </a:rPr>
                      <a:t>2</a:t>
                    </a:r>
                    <a:r>
                      <a:rPr lang="el-GR" sz="1600" dirty="0"/>
                      <a:t>%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21B-1B43-9F2C-95F0A6061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Trebuchet MS" pitchFamily="34" charset="0"/>
                    <a:ea typeface="Roboto Medium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Πολύ + Αρκετά</c:v>
                </c:pt>
                <c:pt idx="1">
                  <c:v>Λίγο + Καθόλου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81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1B-1B43-9F2C-95F0A606171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16-8447-A412-9455E25A0582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16-8447-A412-9455E25A058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16-8447-A412-9455E25A05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Trebuchet MS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6-8447-A412-9455E25A05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16-8447-A412-9455E25A0582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16-8447-A412-9455E25A058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16-8447-A412-9455E25A05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Trebuchet MS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6-8447-A412-9455E25A05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16-8447-A412-9455E25A0582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16-8447-A412-9455E25A058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16-8447-A412-9455E25A05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Trebuchet MS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6-8447-A412-9455E25A05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16-8447-A412-9455E25A0582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16-8447-A412-9455E25A058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16-8447-A412-9455E25A05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Trebuchet MS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6-8447-A412-9455E25A05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16-8447-A412-9455E25A0582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16-8447-A412-9455E25A058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16-8447-A412-9455E25A05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Trebuchet MS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6-8447-A412-9455E25A05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16-8447-A412-9455E25A0582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16-8447-A412-9455E25A058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16-8447-A412-9455E25A05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Trebuchet MS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6-8447-A412-9455E25A05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424259373479576"/>
          <c:y val="3.2334370255156841E-2"/>
          <c:w val="0.52260428917859714"/>
          <c:h val="0.9353312594896864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198B-4159-84EC-2A1DC0EC547C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198B-4159-84EC-2A1DC0EC547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98B-4159-84EC-2A1DC0EC547C}"/>
              </c:ext>
            </c:extLst>
          </c:dPt>
          <c:dLbls>
            <c:dLbl>
              <c:idx val="0"/>
              <c:layout>
                <c:manualLayout>
                  <c:x val="7.6020049496416109E-3"/>
                  <c:y val="5.879207865792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8B-4159-84EC-2A1DC0EC547C}"/>
                </c:ext>
              </c:extLst>
            </c:dLbl>
            <c:dLbl>
              <c:idx val="1"/>
              <c:layout>
                <c:manualLayout>
                  <c:x val="1.21633994690245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8B-4159-84EC-2A1DC0EC547C}"/>
                </c:ext>
              </c:extLst>
            </c:dLbl>
            <c:dLbl>
              <c:idx val="2"/>
              <c:layout>
                <c:manualLayout>
                  <c:x val="7.6021246681403217E-3"/>
                  <c:y val="-5.8789764100285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8B-4159-84EC-2A1DC0EC547C}"/>
                </c:ext>
              </c:extLst>
            </c:dLbl>
            <c:dLbl>
              <c:idx val="3"/>
              <c:layout>
                <c:manualLayout>
                  <c:x val="7.6021246681403217E-3"/>
                  <c:y val="2.939488205014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8B-4159-84EC-2A1DC0EC547C}"/>
                </c:ext>
              </c:extLst>
            </c:dLbl>
            <c:dLbl>
              <c:idx val="4"/>
              <c:layout>
                <c:manualLayout>
                  <c:x val="1.0642974535396451E-2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8B-4159-84EC-2A1DC0EC547C}"/>
                </c:ext>
              </c:extLst>
            </c:dLbl>
            <c:dLbl>
              <c:idx val="5"/>
              <c:layout>
                <c:manualLayout>
                  <c:x val="1.0642974535396451E-2"/>
                  <c:y val="2.939488205014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B-4159-84EC-2A1DC0EC547C}"/>
                </c:ext>
              </c:extLst>
            </c:dLbl>
            <c:dLbl>
              <c:idx val="6"/>
              <c:layout>
                <c:manualLayout>
                  <c:x val="9.1225496017683892E-3"/>
                  <c:y val="1.175818427582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8B-4159-84EC-2A1DC0EC547C}"/>
                </c:ext>
              </c:extLst>
            </c:dLbl>
            <c:dLbl>
              <c:idx val="7"/>
              <c:layout>
                <c:manualLayout>
                  <c:x val="1.3683824402652584E-2"/>
                  <c:y val="5.879207865792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8B-4159-84EC-2A1DC0EC54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ΑΠΟΤΕΛΕΣΜΑΤΑ!$B$162:$B$169</c:f>
              <c:strCache>
                <c:ptCount val="8"/>
                <c:pt idx="0">
                  <c:v>Το Διαδίκτυο</c:v>
                </c:pt>
                <c:pt idx="1">
                  <c:v>Τα δημόσια ραδιοτηλεοπτικά μέσα</c:v>
                </c:pt>
                <c:pt idx="2">
                  <c:v>Τα ιδιωτικά ραδιοτηλεοπτικά μέσα</c:v>
                </c:pt>
                <c:pt idx="3">
                  <c:v>Τις εφημερίδες/Τον Τύπο</c:v>
                </c:pt>
                <c:pt idx="4">
                  <c:v>Τα Μέσα Κοινωνικής Δικτύωσης</c:v>
                </c:pt>
                <c:pt idx="5">
                  <c:v>Τα τοπικά μέσα ενημέρωσης (έντυπα και ηλεκτρονικά)</c:v>
                </c:pt>
                <c:pt idx="6">
                  <c:v>Κανένα (αυθόρμητα)</c:v>
                </c:pt>
                <c:pt idx="7">
                  <c:v>ΔΞ/ΔΑ</c:v>
                </c:pt>
              </c:strCache>
            </c:strRef>
          </c:cat>
          <c:val>
            <c:numRef>
              <c:f>ΑΠΟΤΕΛΕΣΜΑΤΑ!$E$162:$E$169</c:f>
              <c:numCache>
                <c:formatCode>0%</c:formatCode>
                <c:ptCount val="8"/>
                <c:pt idx="0">
                  <c:v>0.47802848455752961</c:v>
                </c:pt>
                <c:pt idx="1">
                  <c:v>0.26964954392702833</c:v>
                </c:pt>
                <c:pt idx="2">
                  <c:v>0.26589854376700323</c:v>
                </c:pt>
                <c:pt idx="3">
                  <c:v>0.12752760441670666</c:v>
                </c:pt>
                <c:pt idx="4">
                  <c:v>0.10251880300848136</c:v>
                </c:pt>
                <c:pt idx="5">
                  <c:v>9.2686829892782999E-2</c:v>
                </c:pt>
                <c:pt idx="6">
                  <c:v>0.13646343414946449</c:v>
                </c:pt>
                <c:pt idx="7">
                  <c:v>6.4458313330132914E-3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9-464F-9383-6449A5435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00"/>
        <c:shape val="box"/>
        <c:axId val="361749888"/>
        <c:axId val="361755776"/>
        <c:axId val="0"/>
      </c:bar3DChart>
      <c:catAx>
        <c:axId val="3617498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1"/>
            </a:pPr>
            <a:endParaRPr lang="en-US"/>
          </a:p>
        </c:txPr>
        <c:crossAx val="361755776"/>
        <c:crosses val="autoZero"/>
        <c:auto val="1"/>
        <c:lblAlgn val="ctr"/>
        <c:lblOffset val="100"/>
        <c:noMultiLvlLbl val="0"/>
      </c:catAx>
      <c:valAx>
        <c:axId val="3617557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36174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BC359-088D-4259-A066-CCCF71E1C196}" type="datetimeFigureOut">
              <a:rPr lang="el-GR" smtClean="0"/>
              <a:pPr/>
              <a:t>14/7/2021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89C6B-3292-47B7-BECC-2B452FDB01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99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9C6B-3292-47B7-BECC-2B452FDB0100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13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9C6B-3292-47B7-BECC-2B452FDB0100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13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a7273240b1_0_1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a7273240b1_0_1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14/7/2021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14/7/2021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14/7/2021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14/7/2021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14/7/2021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14/7/2021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14/7/2021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14/7/2021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14/7/2021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14/7/2021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14/7/2021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3E26-C942-4739-AADB-545A913BD655}" type="datetimeFigureOut">
              <a:rPr lang="el-GR" smtClean="0"/>
              <a:pPr/>
              <a:t>14/7/2021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chart" Target="../charts/chart8.xml"/><Relationship Id="rId3" Type="http://schemas.openxmlformats.org/officeDocument/2006/relationships/image" Target="../media/image4.png"/><Relationship Id="rId7" Type="http://schemas.openxmlformats.org/officeDocument/2006/relationships/chart" Target="../charts/chart5.xml"/><Relationship Id="rId12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chart" Target="../charts/chart7.xml"/><Relationship Id="rId5" Type="http://schemas.openxmlformats.org/officeDocument/2006/relationships/chart" Target="../charts/chart4.xml"/><Relationship Id="rId10" Type="http://schemas.openxmlformats.org/officeDocument/2006/relationships/image" Target="../media/image8.jpeg"/><Relationship Id="rId4" Type="http://schemas.openxmlformats.org/officeDocument/2006/relationships/chart" Target="../charts/chart3.xml"/><Relationship Id="rId9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539920" y="620688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ΤΑΥΤΟΤΗΤΑ ΕΡΕΥΝΑΣ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2 - Θέση κειμένου"/>
          <p:cNvSpPr txBox="1">
            <a:spLocks/>
          </p:cNvSpPr>
          <p:nvPr/>
        </p:nvSpPr>
        <p:spPr>
          <a:xfrm>
            <a:off x="539919" y="1988840"/>
            <a:ext cx="8208545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ΕΝΤΟΛΕΑΣ: 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IDS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ΠΕΡΙΟΔΟΣ: 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Ιουνίου – 01 Ιουλίου 2021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ΜΕΘΟΔΟΣ:	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1%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Τηλεφωνικές συνεντεύξεις με σύστημα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CATI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(Computer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		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Assisted Telephone Interviewing)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και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49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%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Online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ερωτηματολόγια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μέσω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πιστοποιημένων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online panels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ΠΕΡΙΟΧΗ:	ΠΕΡΙΦΕΡΕΙΕΣ: Κεντρικής Μακεδονίας,  Ανατολικής Μακεδονίας-Θράκης,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Δυτικής Μακεδονίας, Ηπείρου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ΔΕΙΓΜΑ:	2015 άνδρες και γυναίκες, άνω των 17 ετών, με αναλογική κατανομή 		στις 4 υπό έρευνα Περιφέρειες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ΣΤΑΘΜΙΣΕΙΣ:	Το δείγμα σταθμίστηκε εκ των υστέρων ως προς το φύλο, την ηλικία 		και τα αποτελέσματα των Βουλευτικών Εκλογών του 2019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ΜΕΓΙΣΤΟ ΣΦΑΛΜΑ: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±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με διάστημα εμπιστοσύνης 95%</a:t>
            </a:r>
          </a:p>
        </p:txBody>
      </p:sp>
      <p:pic>
        <p:nvPicPr>
          <p:cNvPr id="4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176" y="1340768"/>
            <a:ext cx="3062840" cy="491720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5517232"/>
            <a:ext cx="9143999" cy="97872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i="1" dirty="0">
                <a:latin typeface="Cambria" pitchFamily="18" charset="0"/>
                <a:ea typeface="Cambria" pitchFamily="18" charset="0"/>
              </a:rPr>
              <a:t>	</a:t>
            </a:r>
            <a:r>
              <a:rPr lang="el-GR" sz="1200" i="1" dirty="0">
                <a:latin typeface="Cambria" pitchFamily="18" charset="0"/>
                <a:ea typeface="Cambria" pitchFamily="18" charset="0"/>
              </a:rPr>
              <a:t>1) Όπου το άθροισμα των ποσοστών δεν είναι ακριβώς 100%, αυτό οφείλεται σε</a:t>
            </a:r>
            <a:r>
              <a:rPr lang="en-US" sz="12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l-GR" sz="1200" i="1" dirty="0">
                <a:latin typeface="Cambria" pitchFamily="18" charset="0"/>
                <a:ea typeface="Cambria" pitchFamily="18" charset="0"/>
              </a:rPr>
              <a:t>στρογγυλοποιήσεις.</a:t>
            </a:r>
          </a:p>
          <a:p>
            <a:pPr>
              <a:lnSpc>
                <a:spcPct val="120000"/>
              </a:lnSpc>
            </a:pPr>
            <a:r>
              <a:rPr lang="el-GR" sz="1200" i="1" dirty="0">
                <a:latin typeface="Cambria" pitchFamily="18" charset="0"/>
                <a:ea typeface="Cambria" pitchFamily="18" charset="0"/>
              </a:rPr>
              <a:t>	2) Η </a:t>
            </a:r>
            <a:r>
              <a:rPr lang="en-US" sz="1200" i="1" dirty="0" err="1">
                <a:latin typeface="Cambria" pitchFamily="18" charset="0"/>
                <a:ea typeface="Cambria" pitchFamily="18" charset="0"/>
              </a:rPr>
              <a:t>Palmos</a:t>
            </a:r>
            <a:r>
              <a:rPr lang="en-US" sz="1200" i="1" dirty="0">
                <a:latin typeface="Cambria" pitchFamily="18" charset="0"/>
                <a:ea typeface="Cambria" pitchFamily="18" charset="0"/>
              </a:rPr>
              <a:t> Analysis </a:t>
            </a:r>
            <a:r>
              <a:rPr lang="el-GR" sz="1200" i="1" dirty="0">
                <a:latin typeface="Cambria" pitchFamily="18" charset="0"/>
                <a:ea typeface="Cambria" pitchFamily="18" charset="0"/>
              </a:rPr>
              <a:t>είναι τακτικό μέλος του ΣΕΔΕΑ, έχει Αρ. Μητρώου 11 στο ΕΣΡ και τηρεί τους Κανόνες Δεοντολογίας της </a:t>
            </a:r>
            <a:r>
              <a:rPr lang="en-US" sz="1200" i="1" dirty="0">
                <a:latin typeface="Cambria" pitchFamily="18" charset="0"/>
                <a:ea typeface="Cambria" pitchFamily="18" charset="0"/>
              </a:rPr>
              <a:t>	ESOMAR</a:t>
            </a:r>
            <a:r>
              <a:rPr lang="el-GR" sz="1200" i="1" dirty="0">
                <a:latin typeface="Cambria" pitchFamily="18" charset="0"/>
                <a:ea typeface="Cambria" pitchFamily="18" charset="0"/>
              </a:rPr>
              <a:t> για τις δημοσκοπήσεις και την έρευνα</a:t>
            </a:r>
            <a:r>
              <a:rPr lang="en-US" sz="12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l-GR" sz="1200" i="1" dirty="0">
                <a:latin typeface="Cambria" pitchFamily="18" charset="0"/>
                <a:ea typeface="Cambria" pitchFamily="18" charset="0"/>
              </a:rPr>
              <a:t>αγοράς.</a:t>
            </a:r>
          </a:p>
          <a:p>
            <a:pPr>
              <a:lnSpc>
                <a:spcPct val="120000"/>
              </a:lnSpc>
            </a:pPr>
            <a:r>
              <a:rPr lang="el-GR" sz="1200" i="1" dirty="0">
                <a:latin typeface="Cambria" pitchFamily="18" charset="0"/>
                <a:ea typeface="Cambria" pitchFamily="18" charset="0"/>
              </a:rPr>
              <a:t>	3) Ο αστερίσκος (*) υποδηλώνει ενδεικτικά αποτελέσματα λόγω μικρής βάσης στο δείγμα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26064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>
                <a:latin typeface="Trebuchet MS" pitchFamily="34" charset="0"/>
              </a:rPr>
              <a:t>“</a:t>
            </a:r>
            <a:r>
              <a:rPr lang="el-GR" b="1">
                <a:latin typeface="Trebuchet MS" pitchFamily="34" charset="0"/>
              </a:rPr>
              <a:t>Από το 2012 και μετά, έχετε ψηφίσει σε όλες τις εκλογές (Ιούνιος ‘12, Σεπτέμβριος ‘15, Ιούλιος ’19) το ίδιο κόμμα</a:t>
            </a:r>
            <a:r>
              <a:rPr lang="en-US" b="1">
                <a:latin typeface="Trebuchet MS" pitchFamily="34" charset="0"/>
              </a:rPr>
              <a:t>;”</a:t>
            </a:r>
            <a:endParaRPr lang="el-GR" b="1" dirty="0">
              <a:latin typeface="Trebuchet MS" pitchFamily="34" charset="0"/>
            </a:endParaRPr>
          </a:p>
        </p:txBody>
      </p:sp>
      <p:grpSp>
        <p:nvGrpSpPr>
          <p:cNvPr id="31" name="Group 40">
            <a:extLst>
              <a:ext uri="{FF2B5EF4-FFF2-40B4-BE49-F238E27FC236}">
                <a16:creationId xmlns:a16="http://schemas.microsoft.com/office/drawing/2014/main" id="{A3C90403-773D-5247-9C3E-8AA88BFA54A5}"/>
              </a:ext>
            </a:extLst>
          </p:cNvPr>
          <p:cNvGrpSpPr/>
          <p:nvPr/>
        </p:nvGrpSpPr>
        <p:grpSpPr>
          <a:xfrm>
            <a:off x="778089" y="5724173"/>
            <a:ext cx="2808311" cy="754790"/>
            <a:chOff x="18480271" y="11106208"/>
            <a:chExt cx="3183518" cy="1258846"/>
          </a:xfrm>
        </p:grpSpPr>
        <p:sp>
          <p:nvSpPr>
            <p:cNvPr id="32" name="Rounded Rectangle 41">
              <a:extLst>
                <a:ext uri="{FF2B5EF4-FFF2-40B4-BE49-F238E27FC236}">
                  <a16:creationId xmlns:a16="http://schemas.microsoft.com/office/drawing/2014/main" id="{083607FA-622C-2248-B54E-164F7702FE1C}"/>
                </a:ext>
              </a:extLst>
            </p:cNvPr>
            <p:cNvSpPr/>
            <p:nvPr/>
          </p:nvSpPr>
          <p:spPr>
            <a:xfrm>
              <a:off x="18480271" y="11106208"/>
              <a:ext cx="3183518" cy="125884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Box 42">
              <a:extLst>
                <a:ext uri="{FF2B5EF4-FFF2-40B4-BE49-F238E27FC236}">
                  <a16:creationId xmlns:a16="http://schemas.microsoft.com/office/drawing/2014/main" id="{411B73AA-45D0-B543-BFB7-C06D458621F3}"/>
                </a:ext>
              </a:extLst>
            </p:cNvPr>
            <p:cNvSpPr txBox="1"/>
            <p:nvPr/>
          </p:nvSpPr>
          <p:spPr>
            <a:xfrm>
              <a:off x="18525058" y="11272008"/>
              <a:ext cx="3071308" cy="87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>
                  <a:solidFill>
                    <a:schemeClr val="bg1"/>
                  </a:solidFill>
                  <a:latin typeface="Trebuchet MS" pitchFamily="34" charset="0"/>
                  <a:ea typeface="Roboto Medium" panose="02000000000000000000" pitchFamily="2" charset="0"/>
                  <a:cs typeface="Lato" panose="020F0502020204030203" pitchFamily="34" charset="0"/>
                </a:rPr>
                <a:t>ΌΧΙ</a:t>
              </a:r>
              <a:endParaRPr lang="en-US" sz="2800" dirty="0">
                <a:solidFill>
                  <a:schemeClr val="bg1"/>
                </a:solidFill>
                <a:latin typeface="Trebuchet MS" pitchFamily="34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4" name="Group 40">
            <a:extLst>
              <a:ext uri="{FF2B5EF4-FFF2-40B4-BE49-F238E27FC236}">
                <a16:creationId xmlns:a16="http://schemas.microsoft.com/office/drawing/2014/main" id="{A3C90403-773D-5247-9C3E-8AA88BFA54A5}"/>
              </a:ext>
            </a:extLst>
          </p:cNvPr>
          <p:cNvGrpSpPr/>
          <p:nvPr/>
        </p:nvGrpSpPr>
        <p:grpSpPr>
          <a:xfrm>
            <a:off x="755576" y="4924795"/>
            <a:ext cx="2808311" cy="754790"/>
            <a:chOff x="18480271" y="11106208"/>
            <a:chExt cx="3183518" cy="1258846"/>
          </a:xfrm>
          <a:solidFill>
            <a:srgbClr val="002060"/>
          </a:solidFill>
        </p:grpSpPr>
        <p:sp>
          <p:nvSpPr>
            <p:cNvPr id="35" name="Rounded Rectangle 41">
              <a:extLst>
                <a:ext uri="{FF2B5EF4-FFF2-40B4-BE49-F238E27FC236}">
                  <a16:creationId xmlns:a16="http://schemas.microsoft.com/office/drawing/2014/main" id="{083607FA-622C-2248-B54E-164F7702FE1C}"/>
                </a:ext>
              </a:extLst>
            </p:cNvPr>
            <p:cNvSpPr/>
            <p:nvPr/>
          </p:nvSpPr>
          <p:spPr>
            <a:xfrm>
              <a:off x="18480271" y="11106208"/>
              <a:ext cx="3183518" cy="12588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TextBox 42">
              <a:extLst>
                <a:ext uri="{FF2B5EF4-FFF2-40B4-BE49-F238E27FC236}">
                  <a16:creationId xmlns:a16="http://schemas.microsoft.com/office/drawing/2014/main" id="{411B73AA-45D0-B543-BFB7-C06D458621F3}"/>
                </a:ext>
              </a:extLst>
            </p:cNvPr>
            <p:cNvSpPr txBox="1"/>
            <p:nvPr/>
          </p:nvSpPr>
          <p:spPr>
            <a:xfrm>
              <a:off x="18624030" y="11272008"/>
              <a:ext cx="2921772" cy="8726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>
                  <a:solidFill>
                    <a:schemeClr val="bg1"/>
                  </a:solidFill>
                  <a:latin typeface="Trebuchet MS" pitchFamily="34" charset="0"/>
                  <a:ea typeface="Roboto Medium" panose="02000000000000000000" pitchFamily="2" charset="0"/>
                  <a:cs typeface="Lato" panose="020F0502020204030203" pitchFamily="34" charset="0"/>
                </a:rPr>
                <a:t>ΝΑΙ</a:t>
              </a:r>
              <a:endParaRPr lang="en-US" sz="2800" dirty="0">
                <a:solidFill>
                  <a:schemeClr val="bg1"/>
                </a:solidFill>
                <a:latin typeface="Trebuchet MS" pitchFamily="34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C90403-773D-5247-9C3E-8AA88BFA54A5}"/>
              </a:ext>
            </a:extLst>
          </p:cNvPr>
          <p:cNvGrpSpPr/>
          <p:nvPr/>
        </p:nvGrpSpPr>
        <p:grpSpPr>
          <a:xfrm>
            <a:off x="6852048" y="5400137"/>
            <a:ext cx="1512168" cy="648072"/>
            <a:chOff x="18480271" y="11106208"/>
            <a:chExt cx="3183518" cy="125884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083607FA-622C-2248-B54E-164F7702FE1C}"/>
                </a:ext>
              </a:extLst>
            </p:cNvPr>
            <p:cNvSpPr/>
            <p:nvPr/>
          </p:nvSpPr>
          <p:spPr>
            <a:xfrm>
              <a:off x="18480271" y="11106208"/>
              <a:ext cx="3183518" cy="12588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1B73AA-45D0-B543-BFB7-C06D458621F3}"/>
                </a:ext>
              </a:extLst>
            </p:cNvPr>
            <p:cNvSpPr txBox="1"/>
            <p:nvPr/>
          </p:nvSpPr>
          <p:spPr>
            <a:xfrm>
              <a:off x="18611143" y="11387556"/>
              <a:ext cx="2921772" cy="626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chemeClr val="bg1"/>
                  </a:solidFill>
                  <a:latin typeface="Trebuchet MS" pitchFamily="34" charset="0"/>
                  <a:ea typeface="Roboto Medium" panose="02000000000000000000" pitchFamily="2" charset="0"/>
                  <a:cs typeface="Lato" panose="020F0502020204030203" pitchFamily="34" charset="0"/>
                </a:rPr>
                <a:t>ΔΞ/ΔΑ</a:t>
              </a:r>
              <a:endParaRPr lang="en-US" dirty="0">
                <a:solidFill>
                  <a:schemeClr val="bg1"/>
                </a:solidFill>
                <a:latin typeface="Trebuchet MS" pitchFamily="34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</p:grpSp>
      <p:graphicFrame>
        <p:nvGraphicFramePr>
          <p:cNvPr id="17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693595"/>
              </p:ext>
            </p:extLst>
          </p:nvPr>
        </p:nvGraphicFramePr>
        <p:xfrm>
          <a:off x="1043608" y="1267644"/>
          <a:ext cx="69847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40">
            <a:extLst>
              <a:ext uri="{FF2B5EF4-FFF2-40B4-BE49-F238E27FC236}">
                <a16:creationId xmlns:a16="http://schemas.microsoft.com/office/drawing/2014/main" id="{A3C90403-773D-5247-9C3E-8AA88BFA54A5}"/>
              </a:ext>
            </a:extLst>
          </p:cNvPr>
          <p:cNvGrpSpPr/>
          <p:nvPr/>
        </p:nvGrpSpPr>
        <p:grpSpPr>
          <a:xfrm>
            <a:off x="3760989" y="5355549"/>
            <a:ext cx="2808312" cy="648072"/>
            <a:chOff x="18480271" y="11106208"/>
            <a:chExt cx="3183518" cy="1258846"/>
          </a:xfrm>
          <a:solidFill>
            <a:srgbClr val="FFC000"/>
          </a:solidFill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083607FA-622C-2248-B54E-164F7702FE1C}"/>
                </a:ext>
              </a:extLst>
            </p:cNvPr>
            <p:cNvSpPr/>
            <p:nvPr/>
          </p:nvSpPr>
          <p:spPr>
            <a:xfrm>
              <a:off x="18480271" y="11106208"/>
              <a:ext cx="3183518" cy="12588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1B73AA-45D0-B543-BFB7-C06D458621F3}"/>
                </a:ext>
              </a:extLst>
            </p:cNvPr>
            <p:cNvSpPr txBox="1"/>
            <p:nvPr/>
          </p:nvSpPr>
          <p:spPr>
            <a:xfrm>
              <a:off x="18624031" y="11206040"/>
              <a:ext cx="2921772" cy="10163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>
                  <a:latin typeface="Trebuchet MS" pitchFamily="34" charset="0"/>
                  <a:ea typeface="Roboto Medium" panose="02000000000000000000" pitchFamily="2" charset="0"/>
                  <a:cs typeface="Lato" panose="020F0502020204030203" pitchFamily="34" charset="0"/>
                </a:rPr>
                <a:t>Δε θυμάμαι / Δεν είμαι σίγουρος</a:t>
              </a:r>
              <a:endParaRPr lang="en-US" sz="1400" dirty="0">
                <a:latin typeface="Trebuchet MS" pitchFamily="34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98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26064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Από το 2012 και μετά, έχετε ψηφίσει σε όλες τις εκλογές (Ιούνιος </a:t>
            </a:r>
            <a:r>
              <a:rPr lang="en-US" b="1" dirty="0">
                <a:latin typeface="Trebuchet MS" pitchFamily="34" charset="0"/>
              </a:rPr>
              <a:t>20</a:t>
            </a:r>
            <a:r>
              <a:rPr lang="el-GR" b="1" dirty="0">
                <a:latin typeface="Trebuchet MS" pitchFamily="34" charset="0"/>
              </a:rPr>
              <a:t>12, Σεπτέμβριος </a:t>
            </a:r>
            <a:r>
              <a:rPr lang="en-US" b="1" dirty="0">
                <a:latin typeface="Trebuchet MS" pitchFamily="34" charset="0"/>
              </a:rPr>
              <a:t>20</a:t>
            </a:r>
            <a:r>
              <a:rPr lang="el-GR" b="1" dirty="0">
                <a:latin typeface="Trebuchet MS" pitchFamily="34" charset="0"/>
              </a:rPr>
              <a:t>15, Ιούλιος </a:t>
            </a:r>
            <a:r>
              <a:rPr lang="en-US" b="1" dirty="0">
                <a:latin typeface="Trebuchet MS" pitchFamily="34" charset="0"/>
              </a:rPr>
              <a:t>20</a:t>
            </a:r>
            <a:r>
              <a:rPr lang="el-GR" b="1" dirty="0">
                <a:latin typeface="Trebuchet MS" pitchFamily="34" charset="0"/>
              </a:rPr>
              <a:t>19) το ίδιο κόμμα</a:t>
            </a:r>
            <a:r>
              <a:rPr lang="en-US" b="1" dirty="0">
                <a:latin typeface="Trebuchet MS" pitchFamily="34" charset="0"/>
              </a:rPr>
              <a:t>;”</a:t>
            </a:r>
            <a:endParaRPr lang="el-GR" b="1" dirty="0">
              <a:latin typeface="Trebuchet MS" pitchFamily="34" charset="0"/>
            </a:endParaRPr>
          </a:p>
        </p:txBody>
      </p:sp>
      <p:pic>
        <p:nvPicPr>
          <p:cNvPr id="16" name="Picture 4" descr="ΣΥΡΙΖΑ LOGO2"/>
          <p:cNvPicPr>
            <a:picLocks noChangeAspect="1" noChangeArrowheads="1"/>
          </p:cNvPicPr>
          <p:nvPr/>
        </p:nvPicPr>
        <p:blipFill>
          <a:blip r:embed="rId2" cstate="print"/>
          <a:srcRect t="17444" b="17444"/>
          <a:stretch>
            <a:fillRect/>
          </a:stretch>
        </p:blipFill>
        <p:spPr bwMode="auto">
          <a:xfrm>
            <a:off x="804922" y="2670874"/>
            <a:ext cx="903686" cy="588387"/>
          </a:xfrm>
          <a:prstGeom prst="rect">
            <a:avLst/>
          </a:prstGeom>
          <a:noFill/>
        </p:spPr>
      </p:pic>
      <p:pic>
        <p:nvPicPr>
          <p:cNvPr id="21" name="Picture 6" descr="Νέα Δημοκρατία"/>
          <p:cNvPicPr>
            <a:picLocks noChangeAspect="1" noChangeArrowheads="1"/>
          </p:cNvPicPr>
          <p:nvPr/>
        </p:nvPicPr>
        <p:blipFill>
          <a:blip r:embed="rId3" cstate="print"/>
          <a:srcRect l="12994" t="8986" r="12994" b="8986"/>
          <a:stretch>
            <a:fillRect/>
          </a:stretch>
        </p:blipFill>
        <p:spPr bwMode="auto">
          <a:xfrm>
            <a:off x="819693" y="1747093"/>
            <a:ext cx="874144" cy="600550"/>
          </a:xfrm>
          <a:prstGeom prst="rect">
            <a:avLst/>
          </a:prstGeom>
          <a:noFill/>
        </p:spPr>
      </p:pic>
      <p:pic>
        <p:nvPicPr>
          <p:cNvPr id="1026" name="Picture 2" descr="C:\Users\Eva\Desktop\αρχείο λήψη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6" y="3281970"/>
            <a:ext cx="1188878" cy="118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1971821" y="1844824"/>
            <a:ext cx="5768531" cy="36761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i="1">
                <a:latin typeface="Trebuchet MS" pitchFamily="34" charset="0"/>
              </a:rPr>
              <a:t>48%</a:t>
            </a:r>
            <a:endParaRPr lang="en-US" sz="2000" b="1" i="1">
              <a:latin typeface="Trebuchet MS" pitchFamily="34" charset="0"/>
            </a:endParaRPr>
          </a:p>
        </p:txBody>
      </p:sp>
      <p:pic>
        <p:nvPicPr>
          <p:cNvPr id="1027" name="Picture 3" descr="C:\Users\Eva\Desktop\KKE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81" y="4408186"/>
            <a:ext cx="1038168" cy="57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va\Desktop\280px-Logo_x.a._arti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6" y="5419501"/>
            <a:ext cx="1333502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1979713" y="2755205"/>
            <a:ext cx="3384375" cy="367619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i="1">
                <a:latin typeface="Trebuchet MS" pitchFamily="34" charset="0"/>
              </a:rPr>
              <a:t>24%</a:t>
            </a:r>
            <a:endParaRPr lang="en-US" sz="2000" b="1" i="1">
              <a:latin typeface="Trebuchet MS" pitchFamily="34" charset="0"/>
            </a:endParaRPr>
          </a:p>
        </p:txBody>
      </p:sp>
      <p:sp>
        <p:nvSpPr>
          <p:cNvPr id="2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1979712" y="3683730"/>
            <a:ext cx="2088232" cy="36761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i="1">
                <a:latin typeface="Trebuchet MS" pitchFamily="34" charset="0"/>
              </a:rPr>
              <a:t>14%</a:t>
            </a:r>
            <a:endParaRPr lang="en-US" sz="2000" b="1" i="1">
              <a:latin typeface="Trebuchet MS" pitchFamily="34" charset="0"/>
            </a:endParaRPr>
          </a:p>
        </p:txBody>
      </p:sp>
      <p:sp>
        <p:nvSpPr>
          <p:cNvPr id="2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1979711" y="4555405"/>
            <a:ext cx="1008113" cy="36761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i="1">
                <a:latin typeface="Trebuchet MS" pitchFamily="34" charset="0"/>
              </a:rPr>
              <a:t>4%</a:t>
            </a:r>
            <a:endParaRPr lang="en-US" sz="2000" b="1" i="1">
              <a:latin typeface="Trebuchet MS" pitchFamily="34" charset="0"/>
            </a:endParaRPr>
          </a:p>
        </p:txBody>
      </p:sp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1979712" y="5411922"/>
            <a:ext cx="720080" cy="3676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i="1">
                <a:latin typeface="Trebuchet MS" pitchFamily="34" charset="0"/>
              </a:rPr>
              <a:t>2%</a:t>
            </a:r>
            <a:endParaRPr lang="en-US" sz="2000" b="1" i="1">
              <a:latin typeface="Trebuchet MS" pitchFamily="34" charset="0"/>
            </a:endParaRPr>
          </a:p>
        </p:txBody>
      </p:sp>
      <p:grpSp>
        <p:nvGrpSpPr>
          <p:cNvPr id="37" name="Group 40">
            <a:extLst>
              <a:ext uri="{FF2B5EF4-FFF2-40B4-BE49-F238E27FC236}">
                <a16:creationId xmlns:a16="http://schemas.microsoft.com/office/drawing/2014/main" id="{A3C90403-773D-5247-9C3E-8AA88BFA54A5}"/>
              </a:ext>
            </a:extLst>
          </p:cNvPr>
          <p:cNvGrpSpPr/>
          <p:nvPr/>
        </p:nvGrpSpPr>
        <p:grpSpPr>
          <a:xfrm>
            <a:off x="5542922" y="4314776"/>
            <a:ext cx="2717380" cy="461852"/>
            <a:chOff x="18480271" y="11106208"/>
            <a:chExt cx="3183518" cy="1258846"/>
          </a:xfrm>
          <a:solidFill>
            <a:srgbClr val="FFC000"/>
          </a:solidFill>
        </p:grpSpPr>
        <p:sp>
          <p:nvSpPr>
            <p:cNvPr id="38" name="Rounded Rectangle 41">
              <a:extLst>
                <a:ext uri="{FF2B5EF4-FFF2-40B4-BE49-F238E27FC236}">
                  <a16:creationId xmlns:a16="http://schemas.microsoft.com/office/drawing/2014/main" id="{083607FA-622C-2248-B54E-164F7702FE1C}"/>
                </a:ext>
              </a:extLst>
            </p:cNvPr>
            <p:cNvSpPr/>
            <p:nvPr/>
          </p:nvSpPr>
          <p:spPr>
            <a:xfrm>
              <a:off x="18480271" y="11106208"/>
              <a:ext cx="3183518" cy="12588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1B73AA-45D0-B543-BFB7-C06D458621F3}"/>
                </a:ext>
              </a:extLst>
            </p:cNvPr>
            <p:cNvSpPr txBox="1"/>
            <p:nvPr/>
          </p:nvSpPr>
          <p:spPr>
            <a:xfrm>
              <a:off x="18733350" y="11312646"/>
              <a:ext cx="2812452" cy="7550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>
                  <a:latin typeface="Trebuchet MS" pitchFamily="34" charset="0"/>
                  <a:ea typeface="Roboto Medium" panose="02000000000000000000" pitchFamily="2" charset="0"/>
                  <a:cs typeface="Lato" panose="020F0502020204030203" pitchFamily="34" charset="0"/>
                </a:rPr>
                <a:t>Δε θυμάμαι / Δεν είμαι σίγουρος</a:t>
              </a:r>
              <a:endParaRPr lang="en-US" sz="1200" dirty="0">
                <a:latin typeface="Trebuchet MS" pitchFamily="34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4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316416" y="4412435"/>
            <a:ext cx="576065" cy="28803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 dirty="0">
                <a:solidFill>
                  <a:schemeClr val="tx1"/>
                </a:solidFill>
                <a:latin typeface="Trebuchet MS" pitchFamily="34" charset="0"/>
              </a:rPr>
              <a:t>3%</a:t>
            </a:r>
            <a:endParaRPr lang="en-US" sz="16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grpSp>
        <p:nvGrpSpPr>
          <p:cNvPr id="44" name="Group 40">
            <a:extLst>
              <a:ext uri="{FF2B5EF4-FFF2-40B4-BE49-F238E27FC236}">
                <a16:creationId xmlns:a16="http://schemas.microsoft.com/office/drawing/2014/main" id="{A3C90403-773D-5247-9C3E-8AA88BFA54A5}"/>
              </a:ext>
            </a:extLst>
          </p:cNvPr>
          <p:cNvGrpSpPr/>
          <p:nvPr/>
        </p:nvGrpSpPr>
        <p:grpSpPr>
          <a:xfrm>
            <a:off x="6959268" y="4911364"/>
            <a:ext cx="1296143" cy="461852"/>
            <a:chOff x="18480271" y="11106208"/>
            <a:chExt cx="3183518" cy="1258846"/>
          </a:xfrm>
          <a:solidFill>
            <a:schemeClr val="bg1">
              <a:lumMod val="50000"/>
            </a:schemeClr>
          </a:solidFill>
        </p:grpSpPr>
        <p:sp>
          <p:nvSpPr>
            <p:cNvPr id="45" name="Rounded Rectangle 41">
              <a:extLst>
                <a:ext uri="{FF2B5EF4-FFF2-40B4-BE49-F238E27FC236}">
                  <a16:creationId xmlns:a16="http://schemas.microsoft.com/office/drawing/2014/main" id="{083607FA-622C-2248-B54E-164F7702FE1C}"/>
                </a:ext>
              </a:extLst>
            </p:cNvPr>
            <p:cNvSpPr/>
            <p:nvPr/>
          </p:nvSpPr>
          <p:spPr>
            <a:xfrm>
              <a:off x="18480271" y="11106208"/>
              <a:ext cx="3183518" cy="12588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1B73AA-45D0-B543-BFB7-C06D458621F3}"/>
                </a:ext>
              </a:extLst>
            </p:cNvPr>
            <p:cNvSpPr txBox="1"/>
            <p:nvPr/>
          </p:nvSpPr>
          <p:spPr>
            <a:xfrm>
              <a:off x="18733350" y="11312646"/>
              <a:ext cx="2812452" cy="7550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>
                  <a:solidFill>
                    <a:schemeClr val="bg1"/>
                  </a:solidFill>
                  <a:latin typeface="Trebuchet MS" pitchFamily="34" charset="0"/>
                  <a:ea typeface="Roboto Medium" panose="02000000000000000000" pitchFamily="2" charset="0"/>
                  <a:cs typeface="Lato" panose="020F0502020204030203" pitchFamily="34" charset="0"/>
                </a:rPr>
                <a:t>ΔΞ/ΔΑ</a:t>
              </a:r>
              <a:endParaRPr lang="en-US" sz="1200" dirty="0">
                <a:solidFill>
                  <a:schemeClr val="bg1"/>
                </a:solidFill>
                <a:latin typeface="Trebuchet MS" pitchFamily="34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4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316416" y="4992733"/>
            <a:ext cx="576065" cy="28803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1%</a:t>
            </a:r>
            <a:endParaRPr lang="en-US" sz="1600" b="1" i="1">
              <a:latin typeface="Trebuchet MS" pitchFamily="34" charset="0"/>
            </a:endParaRPr>
          </a:p>
        </p:txBody>
      </p:sp>
      <p:grpSp>
        <p:nvGrpSpPr>
          <p:cNvPr id="48" name="Group 40">
            <a:extLst>
              <a:ext uri="{FF2B5EF4-FFF2-40B4-BE49-F238E27FC236}">
                <a16:creationId xmlns:a16="http://schemas.microsoft.com/office/drawing/2014/main" id="{A3C90403-773D-5247-9C3E-8AA88BFA54A5}"/>
              </a:ext>
            </a:extLst>
          </p:cNvPr>
          <p:cNvGrpSpPr/>
          <p:nvPr/>
        </p:nvGrpSpPr>
        <p:grpSpPr>
          <a:xfrm>
            <a:off x="6948264" y="5487428"/>
            <a:ext cx="1296143" cy="461852"/>
            <a:chOff x="18480271" y="11106208"/>
            <a:chExt cx="3183518" cy="1258846"/>
          </a:xfrm>
          <a:solidFill>
            <a:srgbClr val="FFFF00"/>
          </a:solidFill>
        </p:grpSpPr>
        <p:sp>
          <p:nvSpPr>
            <p:cNvPr id="49" name="Rounded Rectangle 41">
              <a:extLst>
                <a:ext uri="{FF2B5EF4-FFF2-40B4-BE49-F238E27FC236}">
                  <a16:creationId xmlns:a16="http://schemas.microsoft.com/office/drawing/2014/main" id="{083607FA-622C-2248-B54E-164F7702FE1C}"/>
                </a:ext>
              </a:extLst>
            </p:cNvPr>
            <p:cNvSpPr/>
            <p:nvPr/>
          </p:nvSpPr>
          <p:spPr>
            <a:xfrm>
              <a:off x="18480271" y="11106208"/>
              <a:ext cx="3183518" cy="12588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11B73AA-45D0-B543-BFB7-C06D458621F3}"/>
                </a:ext>
              </a:extLst>
            </p:cNvPr>
            <p:cNvSpPr txBox="1"/>
            <p:nvPr/>
          </p:nvSpPr>
          <p:spPr>
            <a:xfrm>
              <a:off x="18733350" y="11312646"/>
              <a:ext cx="2812453" cy="7550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>
                  <a:latin typeface="Trebuchet MS" pitchFamily="34" charset="0"/>
                  <a:ea typeface="Roboto Medium" panose="02000000000000000000" pitchFamily="2" charset="0"/>
                  <a:cs typeface="Lato" panose="020F0502020204030203" pitchFamily="34" charset="0"/>
                </a:rPr>
                <a:t>Άλλο</a:t>
              </a:r>
              <a:endParaRPr lang="en-US" sz="1200" dirty="0">
                <a:latin typeface="Trebuchet MS" pitchFamily="34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5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316416" y="5589240"/>
            <a:ext cx="576065" cy="28803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solidFill>
                  <a:schemeClr val="tx1"/>
                </a:solidFill>
                <a:latin typeface="Trebuchet MS" pitchFamily="34" charset="0"/>
              </a:rPr>
              <a:t>1%</a:t>
            </a:r>
            <a:endParaRPr lang="en-US" sz="1600" b="1" i="1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9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ολύ τρυφερός με την κόρη του ο Κυριάκος Μητσοτάκης μετά τη λειτουργία στο  Φανάρι (φωτό) | eirinika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992" y="1052736"/>
            <a:ext cx="2040161" cy="1152128"/>
          </a:xfrm>
          <a:prstGeom prst="rect">
            <a:avLst/>
          </a:prstGeom>
          <a:noFill/>
        </p:spPr>
      </p:pic>
      <p:pic>
        <p:nvPicPr>
          <p:cNvPr id="1028" name="Picture 4" descr="Τσίπρας φωτό προφίλ τετράγωνη | Ο Πρωθυπουργός της Ελληνικής Δημοκρατία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9929" y="2420888"/>
            <a:ext cx="2016224" cy="1152128"/>
          </a:xfrm>
          <a:prstGeom prst="rect">
            <a:avLst/>
          </a:prstGeom>
          <a:noFill/>
        </p:spPr>
      </p:pic>
      <p:pic>
        <p:nvPicPr>
          <p:cNvPr id="2" name="Picture 2" descr="C:\Users\Eva\Desktop\Tsoulas-Kost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29" y="3861048"/>
            <a:ext cx="201622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- Ορθογώνιο"/>
          <p:cNvSpPr/>
          <p:nvPr/>
        </p:nvSpPr>
        <p:spPr>
          <a:xfrm>
            <a:off x="539552" y="2606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>
                <a:latin typeface="Trebuchet MS" pitchFamily="34" charset="0"/>
              </a:rPr>
              <a:t>“</a:t>
            </a:r>
            <a:r>
              <a:rPr lang="el-GR" b="1">
                <a:latin typeface="Trebuchet MS" pitchFamily="34" charset="0"/>
              </a:rPr>
              <a:t>Θα σας διαβάσω μερικά ονόματα Δημοσίων προσώπων και θα ήθελα να μου πείτε τι γνώμη έχετε για το καθένα: [Πολιτικά Πρόσωπα]</a:t>
            </a:r>
            <a:r>
              <a:rPr lang="en-US" b="1">
                <a:latin typeface="Trebuchet MS" pitchFamily="34" charset="0"/>
              </a:rPr>
              <a:t>”</a:t>
            </a:r>
            <a:endParaRPr lang="el-GR" b="1" dirty="0">
              <a:latin typeface="Trebuchet MS" pitchFamily="34" charset="0"/>
            </a:endParaRPr>
          </a:p>
        </p:txBody>
      </p:sp>
      <p:pic>
        <p:nvPicPr>
          <p:cNvPr id="1027" name="Picture 3" descr="C:\Users\Eva\Desktop\sakellaropoulou4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92" y="5229200"/>
            <a:ext cx="2066008" cy="11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- Ορθογώνιο"/>
          <p:cNvSpPr/>
          <p:nvPr/>
        </p:nvSpPr>
        <p:spPr>
          <a:xfrm>
            <a:off x="683568" y="1268760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>
                <a:latin typeface="Trebuchet MS" pitchFamily="34" charset="0"/>
              </a:rPr>
              <a:t>Κυριάκος Μητσοτάκης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8" name="1 - Ορθογώνιο"/>
          <p:cNvSpPr/>
          <p:nvPr/>
        </p:nvSpPr>
        <p:spPr>
          <a:xfrm>
            <a:off x="683568" y="2556193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>
                <a:latin typeface="Trebuchet MS" pitchFamily="34" charset="0"/>
              </a:rPr>
              <a:t>Αλέξης Τσίπρας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9" name="1 - Ορθογώνιο"/>
          <p:cNvSpPr/>
          <p:nvPr/>
        </p:nvSpPr>
        <p:spPr>
          <a:xfrm>
            <a:off x="683568" y="4068361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>
                <a:latin typeface="Trebuchet MS" pitchFamily="34" charset="0"/>
              </a:rPr>
              <a:t>Κωνσταντίνος Τασιούλας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10" name="1 - Ορθογώνιο"/>
          <p:cNvSpPr/>
          <p:nvPr/>
        </p:nvSpPr>
        <p:spPr>
          <a:xfrm>
            <a:off x="432048" y="5445224"/>
            <a:ext cx="2073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>
                <a:latin typeface="Trebuchet MS" pitchFamily="34" charset="0"/>
              </a:rPr>
              <a:t>Κατερίνα Σακελλαροπούλου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132865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412776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700808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988840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124744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44%</a:t>
            </a:r>
            <a:endParaRPr lang="en-US" sz="1400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412776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17%</a:t>
            </a:r>
            <a:endParaRPr lang="en-US" sz="1400"/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700808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39%</a:t>
            </a:r>
            <a:endParaRPr lang="en-US" sz="1400"/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988840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1%</a:t>
            </a:r>
            <a:endParaRPr lang="en-US" sz="1400"/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501017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780928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068960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356992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492896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22%</a:t>
            </a:r>
            <a:endParaRPr lang="en-US" sz="1400"/>
          </a:p>
        </p:txBody>
      </p:sp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780928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22%</a:t>
            </a:r>
            <a:endParaRPr lang="en-US" sz="1400"/>
          </a:p>
        </p:txBody>
      </p:sp>
      <p:sp>
        <p:nvSpPr>
          <p:cNvPr id="2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068960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55%</a:t>
            </a:r>
            <a:endParaRPr lang="en-US" sz="1400"/>
          </a:p>
        </p:txBody>
      </p:sp>
      <p:sp>
        <p:nvSpPr>
          <p:cNvPr id="2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356992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1%</a:t>
            </a:r>
            <a:endParaRPr lang="en-US" sz="1400"/>
          </a:p>
        </p:txBody>
      </p:sp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941177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221088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2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509120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3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797152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3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933056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16%</a:t>
            </a:r>
            <a:endParaRPr lang="en-US" sz="1400"/>
          </a:p>
        </p:txBody>
      </p:sp>
      <p:sp>
        <p:nvSpPr>
          <p:cNvPr id="3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221088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27%</a:t>
            </a:r>
            <a:endParaRPr lang="en-US" sz="1400"/>
          </a:p>
        </p:txBody>
      </p:sp>
      <p:sp>
        <p:nvSpPr>
          <p:cNvPr id="3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509120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21%</a:t>
            </a:r>
            <a:endParaRPr lang="en-US" sz="1400"/>
          </a:p>
        </p:txBody>
      </p:sp>
      <p:sp>
        <p:nvSpPr>
          <p:cNvPr id="3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797152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36%</a:t>
            </a:r>
            <a:endParaRPr lang="en-US" sz="1400"/>
          </a:p>
        </p:txBody>
      </p:sp>
      <p:sp>
        <p:nvSpPr>
          <p:cNvPr id="3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237321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3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517232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805264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3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6093296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3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229200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30%</a:t>
            </a:r>
            <a:endParaRPr lang="en-US" sz="1400"/>
          </a:p>
        </p:txBody>
      </p:sp>
      <p:sp>
        <p:nvSpPr>
          <p:cNvPr id="4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517232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33%</a:t>
            </a:r>
            <a:endParaRPr lang="en-US" sz="1400"/>
          </a:p>
        </p:txBody>
      </p:sp>
      <p:sp>
        <p:nvSpPr>
          <p:cNvPr id="4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805264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30%</a:t>
            </a:r>
            <a:endParaRPr lang="en-US" sz="1400"/>
          </a:p>
        </p:txBody>
      </p:sp>
      <p:sp>
        <p:nvSpPr>
          <p:cNvPr id="4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6093296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7%</a:t>
            </a:r>
            <a:endParaRPr 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Ορθογώνιο"/>
          <p:cNvSpPr/>
          <p:nvPr/>
        </p:nvSpPr>
        <p:spPr>
          <a:xfrm>
            <a:off x="539552" y="2606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>
                <a:latin typeface="Trebuchet MS" pitchFamily="34" charset="0"/>
              </a:rPr>
              <a:t>“</a:t>
            </a:r>
            <a:r>
              <a:rPr lang="el-GR" b="1">
                <a:latin typeface="Trebuchet MS" pitchFamily="34" charset="0"/>
              </a:rPr>
              <a:t>Θα σας διαβάσω μερικά ονόματα Δημοσίων προσώπων και θα ήθελα να μου πείτε τι γνώμη έχετε για το καθένα: [Ξένοι Ηγέτες]</a:t>
            </a:r>
            <a:r>
              <a:rPr lang="en-US" b="1">
                <a:latin typeface="Trebuchet MS" pitchFamily="34" charset="0"/>
              </a:rPr>
              <a:t>”</a:t>
            </a:r>
            <a:endParaRPr lang="el-GR" b="1" dirty="0">
              <a:latin typeface="Trebuchet MS" pitchFamily="34" charset="0"/>
            </a:endParaRPr>
          </a:p>
        </p:txBody>
      </p:sp>
      <p:sp>
        <p:nvSpPr>
          <p:cNvPr id="7" name="1 - Ορθογώνιο"/>
          <p:cNvSpPr/>
          <p:nvPr/>
        </p:nvSpPr>
        <p:spPr>
          <a:xfrm>
            <a:off x="467544" y="1268760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>
                <a:latin typeface="Trebuchet MS" pitchFamily="34" charset="0"/>
              </a:rPr>
              <a:t>Ούρσουλα </a:t>
            </a:r>
            <a:br>
              <a:rPr lang="el-GR" sz="1600">
                <a:latin typeface="Trebuchet MS" pitchFamily="34" charset="0"/>
              </a:rPr>
            </a:br>
            <a:r>
              <a:rPr lang="el-GR" sz="1600">
                <a:latin typeface="Trebuchet MS" pitchFamily="34" charset="0"/>
              </a:rPr>
              <a:t>Φον Ντερ Λάιεν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8" name="1 - Ορθογώνιο"/>
          <p:cNvSpPr/>
          <p:nvPr/>
        </p:nvSpPr>
        <p:spPr>
          <a:xfrm>
            <a:off x="676932" y="2693416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>
                <a:latin typeface="Trebuchet MS" pitchFamily="34" charset="0"/>
              </a:rPr>
              <a:t>Τζο </a:t>
            </a:r>
            <a:br>
              <a:rPr lang="el-GR" sz="1600">
                <a:latin typeface="Trebuchet MS" pitchFamily="34" charset="0"/>
              </a:rPr>
            </a:br>
            <a:r>
              <a:rPr lang="el-GR" sz="1600">
                <a:latin typeface="Trebuchet MS" pitchFamily="34" charset="0"/>
              </a:rPr>
              <a:t>Μπάιντεν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9" name="1 - Ορθογώνιο"/>
          <p:cNvSpPr/>
          <p:nvPr/>
        </p:nvSpPr>
        <p:spPr>
          <a:xfrm>
            <a:off x="683568" y="4068361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>
                <a:latin typeface="Trebuchet MS" pitchFamily="34" charset="0"/>
              </a:rPr>
              <a:t>Βλάντιμιρ</a:t>
            </a:r>
            <a:br>
              <a:rPr lang="el-GR" sz="1600">
                <a:latin typeface="Trebuchet MS" pitchFamily="34" charset="0"/>
              </a:rPr>
            </a:br>
            <a:r>
              <a:rPr lang="el-GR" sz="1600">
                <a:latin typeface="Trebuchet MS" pitchFamily="34" charset="0"/>
              </a:rPr>
              <a:t>Πούτιν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10" name="1 - Ορθογώνιο"/>
          <p:cNvSpPr/>
          <p:nvPr/>
        </p:nvSpPr>
        <p:spPr>
          <a:xfrm>
            <a:off x="432048" y="5445224"/>
            <a:ext cx="2073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>
                <a:latin typeface="Trebuchet MS" pitchFamily="34" charset="0"/>
              </a:rPr>
              <a:t>Άνγκελα </a:t>
            </a:r>
            <a:br>
              <a:rPr lang="el-GR" sz="1600">
                <a:latin typeface="Trebuchet MS" pitchFamily="34" charset="0"/>
              </a:rPr>
            </a:br>
            <a:r>
              <a:rPr lang="el-GR" sz="1600">
                <a:latin typeface="Trebuchet MS" pitchFamily="34" charset="0"/>
              </a:rPr>
              <a:t>Μέρκελ</a:t>
            </a:r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132865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412776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700808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988840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124744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19%</a:t>
            </a:r>
            <a:endParaRPr lang="en-US" sz="1400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412776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30%</a:t>
            </a:r>
            <a:endParaRPr lang="en-US" sz="1400"/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700808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29%</a:t>
            </a:r>
            <a:endParaRPr lang="en-US" sz="1400"/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988840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30%</a:t>
            </a:r>
            <a:endParaRPr lang="en-US" sz="1400"/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501017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780928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068960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356992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492896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42%</a:t>
            </a:r>
            <a:endParaRPr lang="en-US" sz="1400"/>
          </a:p>
        </p:txBody>
      </p:sp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780928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31%</a:t>
            </a:r>
            <a:endParaRPr lang="en-US" sz="1400"/>
          </a:p>
        </p:txBody>
      </p:sp>
      <p:sp>
        <p:nvSpPr>
          <p:cNvPr id="2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068960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20%</a:t>
            </a:r>
            <a:endParaRPr lang="en-US" sz="1400"/>
          </a:p>
        </p:txBody>
      </p:sp>
      <p:sp>
        <p:nvSpPr>
          <p:cNvPr id="2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356992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7%</a:t>
            </a:r>
            <a:endParaRPr lang="en-US" sz="1400"/>
          </a:p>
        </p:txBody>
      </p:sp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941177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221088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2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509120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3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797152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3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933056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32%</a:t>
            </a:r>
            <a:endParaRPr lang="en-US" sz="1400"/>
          </a:p>
        </p:txBody>
      </p:sp>
      <p:sp>
        <p:nvSpPr>
          <p:cNvPr id="3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221088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35%</a:t>
            </a:r>
            <a:endParaRPr lang="en-US" sz="1400"/>
          </a:p>
        </p:txBody>
      </p:sp>
      <p:sp>
        <p:nvSpPr>
          <p:cNvPr id="3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509120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30%</a:t>
            </a:r>
            <a:endParaRPr lang="en-US" sz="1400"/>
          </a:p>
        </p:txBody>
      </p:sp>
      <p:sp>
        <p:nvSpPr>
          <p:cNvPr id="3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797152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3%</a:t>
            </a:r>
            <a:endParaRPr lang="en-US" sz="1400"/>
          </a:p>
        </p:txBody>
      </p:sp>
      <p:sp>
        <p:nvSpPr>
          <p:cNvPr id="3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237321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3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517232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805264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3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6093296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3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229200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11%</a:t>
            </a:r>
            <a:endParaRPr lang="en-US" sz="1400"/>
          </a:p>
        </p:txBody>
      </p:sp>
      <p:sp>
        <p:nvSpPr>
          <p:cNvPr id="4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517232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19%</a:t>
            </a:r>
            <a:endParaRPr lang="en-US" sz="1400"/>
          </a:p>
        </p:txBody>
      </p:sp>
      <p:sp>
        <p:nvSpPr>
          <p:cNvPr id="4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805264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67%</a:t>
            </a:r>
            <a:endParaRPr lang="en-US" sz="1400"/>
          </a:p>
        </p:txBody>
      </p:sp>
      <p:sp>
        <p:nvSpPr>
          <p:cNvPr id="4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6093296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2%</a:t>
            </a:r>
            <a:endParaRPr lang="en-US" sz="1400"/>
          </a:p>
        </p:txBody>
      </p:sp>
      <p:pic>
        <p:nvPicPr>
          <p:cNvPr id="2050" name="Picture 2" descr="C:\Users\Eva\Desktop\oursoula-fon-nter-lai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07881"/>
            <a:ext cx="1986940" cy="12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va\Desktop\AP_20120804514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84" y="2448378"/>
            <a:ext cx="2049060" cy="118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a\Desktop\blantimir-pout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84" y="3789040"/>
            <a:ext cx="2076401" cy="12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a\Desktop\merkelaaaa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85196"/>
            <a:ext cx="2045341" cy="12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6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Ορθογώνιο"/>
          <p:cNvSpPr/>
          <p:nvPr/>
        </p:nvSpPr>
        <p:spPr>
          <a:xfrm>
            <a:off x="539552" y="2606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>
                <a:latin typeface="Trebuchet MS" pitchFamily="34" charset="0"/>
              </a:rPr>
              <a:t>“</a:t>
            </a:r>
            <a:r>
              <a:rPr lang="el-GR" b="1">
                <a:latin typeface="Trebuchet MS" pitchFamily="34" charset="0"/>
              </a:rPr>
              <a:t>Θα σας διαβάσω μερικά ονόματα Δημοσίων προσώπων και θα ήθελα να μου πείτε τι γνώμη έχετε για το καθένα: [Εκπρόσωποι Θεσμών]</a:t>
            </a:r>
            <a:r>
              <a:rPr lang="en-US" b="1">
                <a:latin typeface="Trebuchet MS" pitchFamily="34" charset="0"/>
              </a:rPr>
              <a:t>”</a:t>
            </a:r>
            <a:endParaRPr lang="el-GR" b="1" dirty="0">
              <a:latin typeface="Trebuchet MS" pitchFamily="34" charset="0"/>
            </a:endParaRPr>
          </a:p>
        </p:txBody>
      </p:sp>
      <p:sp>
        <p:nvSpPr>
          <p:cNvPr id="7" name="1 - Ορθογώνιο"/>
          <p:cNvSpPr/>
          <p:nvPr/>
        </p:nvSpPr>
        <p:spPr>
          <a:xfrm>
            <a:off x="683568" y="1362254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>
                <a:latin typeface="Trebuchet MS" pitchFamily="34" charset="0"/>
              </a:rPr>
              <a:t>Ιερώνυμος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8" name="1 - Ορθογώνιο"/>
          <p:cNvSpPr/>
          <p:nvPr/>
        </p:nvSpPr>
        <p:spPr>
          <a:xfrm>
            <a:off x="611560" y="2700209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>
                <a:latin typeface="Trebuchet MS" pitchFamily="34" charset="0"/>
              </a:rPr>
              <a:t>Γιάννης Στουρνάρας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9" name="1 - Ορθογώνιο"/>
          <p:cNvSpPr/>
          <p:nvPr/>
        </p:nvSpPr>
        <p:spPr>
          <a:xfrm>
            <a:off x="611560" y="4068361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>
                <a:latin typeface="Trebuchet MS" pitchFamily="34" charset="0"/>
              </a:rPr>
              <a:t>Γιάννης Παναγόπουλος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10" name="1 - Ορθογώνιο"/>
          <p:cNvSpPr/>
          <p:nvPr/>
        </p:nvSpPr>
        <p:spPr>
          <a:xfrm>
            <a:off x="432048" y="5445224"/>
            <a:ext cx="2073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>
                <a:latin typeface="Trebuchet MS" pitchFamily="34" charset="0"/>
              </a:rPr>
              <a:t>Μαργαρίτης</a:t>
            </a:r>
          </a:p>
          <a:p>
            <a:pPr lvl="0" algn="ctr"/>
            <a:r>
              <a:rPr lang="el-GR" sz="1600">
                <a:latin typeface="Trebuchet MS" pitchFamily="34" charset="0"/>
              </a:rPr>
              <a:t>Σχοινάς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132865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412776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700808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988840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124744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30%</a:t>
            </a:r>
            <a:endParaRPr lang="en-US" sz="1400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412776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33%</a:t>
            </a:r>
            <a:endParaRPr lang="en-US" sz="1400"/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700808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30%</a:t>
            </a:r>
            <a:endParaRPr lang="en-US" sz="1400"/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988840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6%</a:t>
            </a:r>
            <a:endParaRPr lang="en-US" sz="1400"/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501017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780928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068960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356992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492896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23%</a:t>
            </a:r>
            <a:endParaRPr lang="en-US" sz="1400"/>
          </a:p>
        </p:txBody>
      </p:sp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780928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27%</a:t>
            </a:r>
            <a:endParaRPr lang="en-US" sz="1400"/>
          </a:p>
        </p:txBody>
      </p:sp>
      <p:sp>
        <p:nvSpPr>
          <p:cNvPr id="2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068960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43%</a:t>
            </a:r>
            <a:endParaRPr lang="en-US" sz="1400"/>
          </a:p>
        </p:txBody>
      </p:sp>
      <p:sp>
        <p:nvSpPr>
          <p:cNvPr id="2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356992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8%</a:t>
            </a:r>
            <a:endParaRPr lang="en-US" sz="1400"/>
          </a:p>
        </p:txBody>
      </p:sp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941177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221088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2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509120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3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797152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3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933056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6%</a:t>
            </a:r>
            <a:endParaRPr lang="en-US" sz="1400"/>
          </a:p>
        </p:txBody>
      </p:sp>
      <p:sp>
        <p:nvSpPr>
          <p:cNvPr id="3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221088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23%</a:t>
            </a:r>
            <a:endParaRPr lang="en-US" sz="1400"/>
          </a:p>
        </p:txBody>
      </p:sp>
      <p:sp>
        <p:nvSpPr>
          <p:cNvPr id="3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509120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20%</a:t>
            </a:r>
            <a:endParaRPr lang="en-US" sz="1400"/>
          </a:p>
        </p:txBody>
      </p:sp>
      <p:sp>
        <p:nvSpPr>
          <p:cNvPr id="3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797152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51%</a:t>
            </a:r>
            <a:endParaRPr lang="en-US" sz="1400"/>
          </a:p>
        </p:txBody>
      </p:sp>
      <p:sp>
        <p:nvSpPr>
          <p:cNvPr id="3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309329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3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589240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877272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3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6165304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3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301208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27%</a:t>
            </a:r>
            <a:endParaRPr lang="en-US" sz="1400"/>
          </a:p>
        </p:txBody>
      </p:sp>
      <p:sp>
        <p:nvSpPr>
          <p:cNvPr id="4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589240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23%</a:t>
            </a:r>
            <a:endParaRPr lang="en-US" sz="1400"/>
          </a:p>
        </p:txBody>
      </p:sp>
      <p:sp>
        <p:nvSpPr>
          <p:cNvPr id="4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877272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17%</a:t>
            </a:r>
            <a:endParaRPr lang="en-US" sz="1400"/>
          </a:p>
        </p:txBody>
      </p:sp>
      <p:sp>
        <p:nvSpPr>
          <p:cNvPr id="4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6165304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34%</a:t>
            </a:r>
            <a:endParaRPr lang="en-US" sz="1400"/>
          </a:p>
        </p:txBody>
      </p:sp>
      <p:pic>
        <p:nvPicPr>
          <p:cNvPr id="3074" name="Picture 2" descr="C:\Users\Eva\Desktop\ieronimos_exiti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09" y="993583"/>
            <a:ext cx="2123006" cy="12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va\Desktop\unnamed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9669"/>
            <a:ext cx="2131879" cy="121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va\Desktop\4adc38effef2e86373a3a53d79f9c8c1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55531"/>
            <a:ext cx="2131879" cy="12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va\Desktop\2018-06-20T142848Z_6809428_RC18277506B0_RTRMADP_3_EUROPE-COMMISSION-768x5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19" y="5229201"/>
            <a:ext cx="2137096" cy="124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1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26064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>
                <a:latin typeface="Trebuchet MS" pitchFamily="34" charset="0"/>
              </a:rPr>
              <a:t>“</a:t>
            </a:r>
            <a:r>
              <a:rPr lang="el-GR" b="1">
                <a:latin typeface="Trebuchet MS" pitchFamily="34" charset="0"/>
              </a:rPr>
              <a:t>Σε ποιον τομέα κυρίως θεωρείτε ότι πρέπει να δοθεί προτεραιότητα στην επόμενη διετία μετά την πανδημία;</a:t>
            </a:r>
            <a:r>
              <a:rPr lang="en-US" b="1">
                <a:latin typeface="Trebuchet MS" pitchFamily="34" charset="0"/>
              </a:rPr>
              <a:t>”</a:t>
            </a:r>
            <a:endParaRPr lang="el-GR" b="1" dirty="0">
              <a:latin typeface="Trebuchet MS" pitchFamily="34" charset="0"/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092280" y="1340768"/>
            <a:ext cx="792088" cy="43204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31%</a:t>
            </a:r>
            <a:endParaRPr lang="en-US" sz="1600" b="1" i="1">
              <a:latin typeface="Trebuchet MS" pitchFamily="34" charset="0"/>
            </a:endParaRPr>
          </a:p>
        </p:txBody>
      </p:sp>
      <p:sp>
        <p:nvSpPr>
          <p:cNvPr id="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555776" y="1340768"/>
            <a:ext cx="4032448" cy="504056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Απασχόληση – Καταπολέμηση ανεργίας</a:t>
            </a:r>
            <a:endParaRPr lang="en-US" sz="1600"/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555776" y="1988840"/>
            <a:ext cx="4032448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Υγεία</a:t>
            </a:r>
            <a:endParaRPr lang="en-US" sz="1600"/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555776" y="2636912"/>
            <a:ext cx="4032448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Παιδεία - Κατάρτιση</a:t>
            </a:r>
            <a:endParaRPr lang="en-US" sz="1600"/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555776" y="3284984"/>
            <a:ext cx="4032448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Στήριξη επιχειρηματικότητας – Στήριξη ιδιωτικών επενδύσεων </a:t>
            </a:r>
            <a:endParaRPr lang="en-US" sz="1600"/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555776" y="3933056"/>
            <a:ext cx="4032448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Δημόσιες επενδύσεις – Δημόσια έργα</a:t>
            </a:r>
            <a:endParaRPr lang="en-US" sz="1600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555776" y="4581128"/>
            <a:ext cx="4032448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Κοινωνική πολιτική – Στήριξη ευάλωτων / ευπαθών ομάδων </a:t>
            </a:r>
            <a:endParaRPr lang="en-US" sz="1600"/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555776" y="5229200"/>
            <a:ext cx="4032448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Περιβάλλον – Κλιματική αλλαγή</a:t>
            </a:r>
            <a:endParaRPr lang="en-US" sz="1600"/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092280" y="2060848"/>
            <a:ext cx="792088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27%</a:t>
            </a:r>
            <a:endParaRPr lang="en-US" sz="1600" b="1" i="1">
              <a:latin typeface="Trebuchet MS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092280" y="2708920"/>
            <a:ext cx="792088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15%</a:t>
            </a:r>
            <a:endParaRPr lang="en-US" sz="1600" b="1" i="1">
              <a:latin typeface="Trebuchet MS" pitchFamily="34" charset="0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092280" y="3356992"/>
            <a:ext cx="792088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12%</a:t>
            </a:r>
            <a:endParaRPr lang="en-US" sz="1600" b="1" i="1">
              <a:latin typeface="Trebuchet MS" pitchFamily="34" charset="0"/>
            </a:endParaRPr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092280" y="4005064"/>
            <a:ext cx="792088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5%</a:t>
            </a:r>
            <a:endParaRPr lang="en-US" sz="1600" b="1" i="1">
              <a:latin typeface="Trebuchet MS" pitchFamily="34" charset="0"/>
            </a:endParaRPr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092280" y="4653136"/>
            <a:ext cx="792088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4%</a:t>
            </a:r>
            <a:endParaRPr lang="en-US" sz="1600" b="1" i="1">
              <a:latin typeface="Trebuchet MS" pitchFamily="34" charset="0"/>
            </a:endParaRPr>
          </a:p>
        </p:txBody>
      </p:sp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092280" y="5301208"/>
            <a:ext cx="792088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3%</a:t>
            </a:r>
            <a:endParaRPr lang="en-US" sz="1600" b="1" i="1">
              <a:latin typeface="Trebuchet MS" pitchFamily="34" charset="0"/>
            </a:endParaRPr>
          </a:p>
        </p:txBody>
      </p:sp>
      <p:grpSp>
        <p:nvGrpSpPr>
          <p:cNvPr id="24" name="Group 40">
            <a:extLst>
              <a:ext uri="{FF2B5EF4-FFF2-40B4-BE49-F238E27FC236}">
                <a16:creationId xmlns:a16="http://schemas.microsoft.com/office/drawing/2014/main" id="{A3C90403-773D-5247-9C3E-8AA88BFA54A5}"/>
              </a:ext>
            </a:extLst>
          </p:cNvPr>
          <p:cNvGrpSpPr/>
          <p:nvPr/>
        </p:nvGrpSpPr>
        <p:grpSpPr>
          <a:xfrm>
            <a:off x="2566779" y="5991484"/>
            <a:ext cx="1296143" cy="461852"/>
            <a:chOff x="18480271" y="11106208"/>
            <a:chExt cx="3183518" cy="1258846"/>
          </a:xfrm>
          <a:solidFill>
            <a:schemeClr val="bg1">
              <a:lumMod val="50000"/>
            </a:schemeClr>
          </a:solidFill>
        </p:grpSpPr>
        <p:sp>
          <p:nvSpPr>
            <p:cNvPr id="25" name="Rounded Rectangle 41">
              <a:extLst>
                <a:ext uri="{FF2B5EF4-FFF2-40B4-BE49-F238E27FC236}">
                  <a16:creationId xmlns:a16="http://schemas.microsoft.com/office/drawing/2014/main" id="{083607FA-622C-2248-B54E-164F7702FE1C}"/>
                </a:ext>
              </a:extLst>
            </p:cNvPr>
            <p:cNvSpPr/>
            <p:nvPr/>
          </p:nvSpPr>
          <p:spPr>
            <a:xfrm>
              <a:off x="18480271" y="11106208"/>
              <a:ext cx="3183518" cy="12588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1B73AA-45D0-B543-BFB7-C06D458621F3}"/>
                </a:ext>
              </a:extLst>
            </p:cNvPr>
            <p:cNvSpPr txBox="1"/>
            <p:nvPr/>
          </p:nvSpPr>
          <p:spPr>
            <a:xfrm>
              <a:off x="18733350" y="11312646"/>
              <a:ext cx="2812452" cy="7550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>
                  <a:solidFill>
                    <a:schemeClr val="bg1"/>
                  </a:solidFill>
                  <a:latin typeface="Trebuchet MS" pitchFamily="34" charset="0"/>
                  <a:ea typeface="Roboto Medium" panose="02000000000000000000" pitchFamily="2" charset="0"/>
                  <a:cs typeface="Lato" panose="020F0502020204030203" pitchFamily="34" charset="0"/>
                </a:rPr>
                <a:t>ΔΞ/ΔΑ</a:t>
              </a:r>
              <a:endParaRPr lang="en-US" sz="1200" dirty="0">
                <a:solidFill>
                  <a:schemeClr val="bg1"/>
                </a:solidFill>
                <a:latin typeface="Trebuchet MS" pitchFamily="34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3923927" y="6072853"/>
            <a:ext cx="576065" cy="28803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1%</a:t>
            </a:r>
            <a:endParaRPr lang="en-US" sz="1600" b="1" i="1">
              <a:latin typeface="Trebuchet MS" pitchFamily="34" charset="0"/>
            </a:endParaRPr>
          </a:p>
        </p:txBody>
      </p:sp>
      <p:grpSp>
        <p:nvGrpSpPr>
          <p:cNvPr id="28" name="Group 40">
            <a:extLst>
              <a:ext uri="{FF2B5EF4-FFF2-40B4-BE49-F238E27FC236}">
                <a16:creationId xmlns:a16="http://schemas.microsoft.com/office/drawing/2014/main" id="{A3C90403-773D-5247-9C3E-8AA88BFA54A5}"/>
              </a:ext>
            </a:extLst>
          </p:cNvPr>
          <p:cNvGrpSpPr/>
          <p:nvPr/>
        </p:nvGrpSpPr>
        <p:grpSpPr>
          <a:xfrm>
            <a:off x="4932039" y="5991484"/>
            <a:ext cx="1296143" cy="461852"/>
            <a:chOff x="18480271" y="11106208"/>
            <a:chExt cx="3183518" cy="1258846"/>
          </a:xfrm>
          <a:solidFill>
            <a:srgbClr val="FFFF00"/>
          </a:solidFill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083607FA-622C-2248-B54E-164F7702FE1C}"/>
                </a:ext>
              </a:extLst>
            </p:cNvPr>
            <p:cNvSpPr/>
            <p:nvPr/>
          </p:nvSpPr>
          <p:spPr>
            <a:xfrm>
              <a:off x="18480271" y="11106208"/>
              <a:ext cx="3183518" cy="12588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1B73AA-45D0-B543-BFB7-C06D458621F3}"/>
                </a:ext>
              </a:extLst>
            </p:cNvPr>
            <p:cNvSpPr txBox="1"/>
            <p:nvPr/>
          </p:nvSpPr>
          <p:spPr>
            <a:xfrm>
              <a:off x="18733350" y="11312646"/>
              <a:ext cx="2812453" cy="7550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>
                  <a:latin typeface="Trebuchet MS" pitchFamily="34" charset="0"/>
                  <a:ea typeface="Roboto Medium" panose="02000000000000000000" pitchFamily="2" charset="0"/>
                  <a:cs typeface="Lato" panose="020F0502020204030203" pitchFamily="34" charset="0"/>
                </a:rPr>
                <a:t>Άλλο</a:t>
              </a:r>
              <a:endParaRPr lang="en-US" sz="1200" dirty="0">
                <a:latin typeface="Trebuchet MS" pitchFamily="34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6300191" y="6093296"/>
            <a:ext cx="576065" cy="28803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solidFill>
                  <a:schemeClr val="tx1"/>
                </a:solidFill>
                <a:latin typeface="Trebuchet MS" pitchFamily="34" charset="0"/>
              </a:rPr>
              <a:t>2%</a:t>
            </a:r>
            <a:endParaRPr lang="en-US" sz="1600" b="1" i="1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4098" name="Picture 2" descr="C:\Users\Eva\Desktop\6361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1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va\Desktop\133-1338024_health-icon-heart-feel-icon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58" y="1916832"/>
            <a:ext cx="657686" cy="5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va\Desktop\10286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05" y="2629771"/>
            <a:ext cx="511197" cy="51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va\Desktop\41177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62" y="3212976"/>
            <a:ext cx="615639" cy="61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va\Desktop\509-5090292_open-public-works-administration-symbo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07831"/>
            <a:ext cx="601956" cy="52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Eva\Desktop\v2-icons-social-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9120"/>
            <a:ext cx="630581" cy="53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Eva\Desktop\climate-change-tre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17" y="5150287"/>
            <a:ext cx="663166" cy="5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955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26064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Ποιος κλάδος θεωρείτε ότι είναι σημαντικότερος για την ανάκαμψη της οικονομίας μετά την πανδημία;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b="1" dirty="0">
              <a:latin typeface="Trebuchet MS" pitchFamily="34" charset="0"/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092280" y="1340768"/>
            <a:ext cx="792088" cy="43204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28%</a:t>
            </a:r>
            <a:endParaRPr lang="en-US" sz="1600" b="1" i="1">
              <a:latin typeface="Trebuchet MS" pitchFamily="34" charset="0"/>
            </a:endParaRPr>
          </a:p>
        </p:txBody>
      </p:sp>
      <p:sp>
        <p:nvSpPr>
          <p:cNvPr id="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555776" y="1340768"/>
            <a:ext cx="4032448" cy="504056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/>
              <a:t>Τουρισμός</a:t>
            </a:r>
            <a:endParaRPr lang="en-US"/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555776" y="1988840"/>
            <a:ext cx="4032448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/>
              <a:t>Γεωργία - Κτηνοτροφία</a:t>
            </a:r>
            <a:endParaRPr lang="en-US"/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555776" y="2636912"/>
            <a:ext cx="4032448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/>
              <a:t>Βιομηχανία - Μεταποίηση</a:t>
            </a:r>
            <a:endParaRPr lang="en-US"/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555776" y="3284984"/>
            <a:ext cx="4032448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/>
              <a:t>Δημόσια έργα - Επενδύσεις</a:t>
            </a:r>
            <a:endParaRPr lang="en-US"/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555776" y="3933056"/>
            <a:ext cx="4032448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/>
              <a:t>Ψηφιακές υποδομές - Υπηρεσίες - Τεχνολογίες </a:t>
            </a:r>
            <a:endParaRPr lang="en-US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555776" y="4581128"/>
            <a:ext cx="4032448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/>
              <a:t>Εμπόριο</a:t>
            </a:r>
            <a:endParaRPr lang="en-US"/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555776" y="5229200"/>
            <a:ext cx="4032448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/>
              <a:t>Κατασκευές - Οικοδομή</a:t>
            </a:r>
            <a:endParaRPr lang="en-US"/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092280" y="2060848"/>
            <a:ext cx="792088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23%</a:t>
            </a:r>
            <a:endParaRPr lang="en-US" sz="1600" b="1" i="1">
              <a:latin typeface="Trebuchet MS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092280" y="2708920"/>
            <a:ext cx="792088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17%</a:t>
            </a:r>
            <a:endParaRPr lang="en-US" sz="1600" b="1" i="1">
              <a:latin typeface="Trebuchet MS" pitchFamily="34" charset="0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092280" y="3356992"/>
            <a:ext cx="792088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8%</a:t>
            </a:r>
            <a:endParaRPr lang="en-US" sz="1600" b="1" i="1">
              <a:latin typeface="Trebuchet MS" pitchFamily="34" charset="0"/>
            </a:endParaRPr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092280" y="4005064"/>
            <a:ext cx="792088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8%</a:t>
            </a:r>
            <a:endParaRPr lang="en-US" sz="1600" b="1" i="1">
              <a:latin typeface="Trebuchet MS" pitchFamily="34" charset="0"/>
            </a:endParaRPr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092280" y="4653136"/>
            <a:ext cx="792088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7%</a:t>
            </a:r>
            <a:endParaRPr lang="en-US" sz="1600" b="1" i="1">
              <a:latin typeface="Trebuchet MS" pitchFamily="34" charset="0"/>
            </a:endParaRPr>
          </a:p>
        </p:txBody>
      </p:sp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092280" y="5301208"/>
            <a:ext cx="792088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5%</a:t>
            </a:r>
            <a:endParaRPr lang="en-US" sz="1600" b="1" i="1">
              <a:latin typeface="Trebuchet MS" pitchFamily="34" charset="0"/>
            </a:endParaRPr>
          </a:p>
        </p:txBody>
      </p:sp>
      <p:grpSp>
        <p:nvGrpSpPr>
          <p:cNvPr id="24" name="Group 40">
            <a:extLst>
              <a:ext uri="{FF2B5EF4-FFF2-40B4-BE49-F238E27FC236}">
                <a16:creationId xmlns:a16="http://schemas.microsoft.com/office/drawing/2014/main" id="{A3C90403-773D-5247-9C3E-8AA88BFA54A5}"/>
              </a:ext>
            </a:extLst>
          </p:cNvPr>
          <p:cNvGrpSpPr/>
          <p:nvPr/>
        </p:nvGrpSpPr>
        <p:grpSpPr>
          <a:xfrm>
            <a:off x="3995936" y="5991484"/>
            <a:ext cx="1296143" cy="461852"/>
            <a:chOff x="18480271" y="11106208"/>
            <a:chExt cx="3183518" cy="1258846"/>
          </a:xfrm>
          <a:solidFill>
            <a:schemeClr val="bg1">
              <a:lumMod val="50000"/>
            </a:schemeClr>
          </a:solidFill>
        </p:grpSpPr>
        <p:sp>
          <p:nvSpPr>
            <p:cNvPr id="25" name="Rounded Rectangle 41">
              <a:extLst>
                <a:ext uri="{FF2B5EF4-FFF2-40B4-BE49-F238E27FC236}">
                  <a16:creationId xmlns:a16="http://schemas.microsoft.com/office/drawing/2014/main" id="{083607FA-622C-2248-B54E-164F7702FE1C}"/>
                </a:ext>
              </a:extLst>
            </p:cNvPr>
            <p:cNvSpPr/>
            <p:nvPr/>
          </p:nvSpPr>
          <p:spPr>
            <a:xfrm>
              <a:off x="18480271" y="11106208"/>
              <a:ext cx="3183518" cy="12588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1B73AA-45D0-B543-BFB7-C06D458621F3}"/>
                </a:ext>
              </a:extLst>
            </p:cNvPr>
            <p:cNvSpPr txBox="1"/>
            <p:nvPr/>
          </p:nvSpPr>
          <p:spPr>
            <a:xfrm>
              <a:off x="18733350" y="11312646"/>
              <a:ext cx="2812452" cy="7550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>
                  <a:solidFill>
                    <a:schemeClr val="bg1"/>
                  </a:solidFill>
                  <a:latin typeface="Trebuchet MS" pitchFamily="34" charset="0"/>
                  <a:ea typeface="Roboto Medium" panose="02000000000000000000" pitchFamily="2" charset="0"/>
                  <a:cs typeface="Lato" panose="020F0502020204030203" pitchFamily="34" charset="0"/>
                </a:rPr>
                <a:t>ΔΞ/ΔΑ</a:t>
              </a:r>
              <a:endParaRPr lang="en-US" sz="1200" dirty="0">
                <a:solidFill>
                  <a:schemeClr val="bg1"/>
                </a:solidFill>
                <a:latin typeface="Trebuchet MS" pitchFamily="34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5353084" y="6072853"/>
            <a:ext cx="576065" cy="28803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>
                <a:latin typeface="Trebuchet MS" pitchFamily="34" charset="0"/>
              </a:rPr>
              <a:t>4%</a:t>
            </a:r>
            <a:endParaRPr lang="en-US" sz="1600" b="1" i="1">
              <a:latin typeface="Trebuchet MS" pitchFamily="34" charset="0"/>
            </a:endParaRPr>
          </a:p>
        </p:txBody>
      </p:sp>
      <p:pic>
        <p:nvPicPr>
          <p:cNvPr id="5127" name="Picture 7" descr="C:\Users\Eva\Desktop\travel-image-skyconnec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36" y="1244182"/>
            <a:ext cx="696323" cy="6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Eva\Desktop\e1efa58c80d5e1d6c8fddc771a3e9ab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7394"/>
            <a:ext cx="959681" cy="8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Eva\Desktop\industry-1430036-120783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36" y="2601292"/>
            <a:ext cx="575296" cy="5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Eva\Desktop\509-5090292_open-public-works-administration-symbo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601956" cy="52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Eva\Desktop\119-1192701_it-technology-technology-icon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35" y="3916142"/>
            <a:ext cx="602531" cy="5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Eva\Desktop\αρχείο λήψης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98" y="4509120"/>
            <a:ext cx="50630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Eva\Desktop\42480-building-construction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2" y="5126124"/>
            <a:ext cx="607132" cy="6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08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04;p32"/>
          <p:cNvGrpSpPr/>
          <p:nvPr/>
        </p:nvGrpSpPr>
        <p:grpSpPr>
          <a:xfrm>
            <a:off x="457200" y="980728"/>
            <a:ext cx="8085534" cy="4531898"/>
            <a:chOff x="457200" y="1852225"/>
            <a:chExt cx="8085534" cy="2878775"/>
          </a:xfrm>
        </p:grpSpPr>
        <p:sp>
          <p:nvSpPr>
            <p:cNvPr id="1306" name="Google Shape;1306;p32"/>
            <p:cNvSpPr/>
            <p:nvPr/>
          </p:nvSpPr>
          <p:spPr>
            <a:xfrm>
              <a:off x="1206606" y="3178721"/>
              <a:ext cx="714545" cy="15520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942536" y="4002064"/>
              <a:ext cx="712142" cy="7287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457200" y="1852225"/>
              <a:ext cx="736200" cy="2878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09" name="Google Shape;1309;p32"/>
            <p:cNvSpPr txBox="1"/>
            <p:nvPr/>
          </p:nvSpPr>
          <p:spPr>
            <a:xfrm rot="-5400000">
              <a:off x="329149" y="4051130"/>
              <a:ext cx="991500" cy="36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600" dirty="0">
                  <a:solidFill>
                    <a:srgbClr val="FFFFFF"/>
                  </a:solidFill>
                  <a:latin typeface="Trebuchet MS" pitchFamily="34" charset="0"/>
                  <a:ea typeface="Fira Sans Extra Condensed SemiBold"/>
                  <a:cs typeface="Fira Sans Extra Condensed SemiBold"/>
                  <a:sym typeface="Fira Sans Extra Condensed SemiBold"/>
                </a:rPr>
                <a:t>31%</a:t>
              </a:r>
              <a:endParaRPr sz="3600" dirty="0">
                <a:solidFill>
                  <a:srgbClr val="FFFFFF"/>
                </a:solidFill>
                <a:latin typeface="Trebuchet MS" pitchFamily="34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310" name="Google Shape;1310;p32"/>
            <p:cNvSpPr txBox="1"/>
            <p:nvPr/>
          </p:nvSpPr>
          <p:spPr>
            <a:xfrm rot="-5400000">
              <a:off x="1065107" y="4051350"/>
              <a:ext cx="991500" cy="36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600" dirty="0">
                  <a:solidFill>
                    <a:srgbClr val="FFFFFF"/>
                  </a:solidFill>
                  <a:latin typeface="Trebuchet MS" pitchFamily="34" charset="0"/>
                  <a:ea typeface="Fira Sans Extra Condensed SemiBold"/>
                  <a:cs typeface="Fira Sans Extra Condensed SemiBold"/>
                  <a:sym typeface="Fira Sans Extra Condensed SemiBold"/>
                </a:rPr>
                <a:t>16</a:t>
              </a:r>
              <a:r>
                <a:rPr lang="en" sz="3600" dirty="0">
                  <a:solidFill>
                    <a:srgbClr val="FFFFFF"/>
                  </a:solidFill>
                  <a:latin typeface="Trebuchet MS" pitchFamily="34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3600" dirty="0">
                <a:solidFill>
                  <a:srgbClr val="FFFFFF"/>
                </a:solidFill>
                <a:latin typeface="Trebuchet MS" pitchFamily="34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311" name="Google Shape;1311;p32"/>
            <p:cNvSpPr txBox="1"/>
            <p:nvPr/>
          </p:nvSpPr>
          <p:spPr>
            <a:xfrm rot="-5400000">
              <a:off x="1801036" y="4051350"/>
              <a:ext cx="991500" cy="36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800" dirty="0">
                  <a:solidFill>
                    <a:srgbClr val="FFFFFF"/>
                  </a:solidFill>
                  <a:latin typeface="Trebuchet MS" pitchFamily="34" charset="0"/>
                  <a:ea typeface="Fira Sans Extra Condensed SemiBold"/>
                  <a:cs typeface="Fira Sans Extra Condensed SemiBold"/>
                  <a:sym typeface="Fira Sans Extra Condensed SemiBold"/>
                </a:rPr>
                <a:t>7%</a:t>
              </a:r>
              <a:endParaRPr sz="2800" dirty="0">
                <a:solidFill>
                  <a:srgbClr val="FFFFFF"/>
                </a:solidFill>
                <a:latin typeface="Trebuchet MS" pitchFamily="34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148064" y="2401120"/>
              <a:ext cx="3394670" cy="109779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l-GR" sz="17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l-GR" sz="17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«Γκρίζα Ζώνη»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l-GR" sz="17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l-GR" sz="1200" dirty="0">
                  <a:solidFill>
                    <a:schemeClr val="lt1"/>
                  </a:solidFill>
                  <a:latin typeface="Trebuchet MS" pitchFamily="34" charset="0"/>
                  <a:ea typeface="Fira Sans Extra Condensed SemiBold"/>
                  <a:cs typeface="Fira Sans Extra Condensed SemiBold"/>
                  <a:sym typeface="Fira Sans Extra Condensed SemiBold"/>
                </a:rPr>
                <a:t>Άκυρο/Λευκό	3%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l-GR" sz="1200" dirty="0">
                  <a:solidFill>
                    <a:schemeClr val="lt1"/>
                  </a:solidFill>
                  <a:latin typeface="Trebuchet MS" pitchFamily="34" charset="0"/>
                  <a:ea typeface="Fira Sans Extra Condensed SemiBold"/>
                  <a:cs typeface="Fira Sans Extra Condensed SemiBold"/>
                  <a:sym typeface="Fira Sans Extra Condensed SemiBold"/>
                </a:rPr>
                <a:t>Δεν έχω αποφασίσει        20%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l-GR" sz="1200" dirty="0">
                  <a:solidFill>
                    <a:schemeClr val="lt1"/>
                  </a:solidFill>
                  <a:latin typeface="Trebuchet MS" pitchFamily="34" charset="0"/>
                  <a:ea typeface="Fira Sans Extra Condensed SemiBold"/>
                  <a:cs typeface="Fira Sans Extra Condensed SemiBold"/>
                  <a:sym typeface="Fira Sans Extra Condensed SemiBold"/>
                </a:rPr>
                <a:t>Δεν θα ψηφίσω 	4%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l-GR" sz="1200" dirty="0">
                  <a:solidFill>
                    <a:schemeClr val="lt1"/>
                  </a:solidFill>
                  <a:latin typeface="Trebuchet MS" pitchFamily="34" charset="0"/>
                  <a:ea typeface="Fira Sans Extra Condensed SemiBold"/>
                  <a:cs typeface="Fira Sans Extra Condensed SemiBold"/>
                  <a:sym typeface="Fira Sans Extra Condensed SemiBold"/>
                </a:rPr>
                <a:t>Δεν απαντώ 	     	2%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l-GR" sz="17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700" dirty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pic>
        <p:nvPicPr>
          <p:cNvPr id="3074" name="Picture 2" descr="Νέα Δημοκρατία"/>
          <p:cNvPicPr>
            <a:picLocks noChangeAspect="1" noChangeArrowheads="1"/>
          </p:cNvPicPr>
          <p:nvPr/>
        </p:nvPicPr>
        <p:blipFill>
          <a:blip r:embed="rId3" cstate="print"/>
          <a:srcRect l="25987" t="11232" r="25987" b="11232"/>
          <a:stretch>
            <a:fillRect/>
          </a:stretch>
        </p:blipFill>
        <p:spPr bwMode="auto">
          <a:xfrm>
            <a:off x="496253" y="5517232"/>
            <a:ext cx="678120" cy="576064"/>
          </a:xfrm>
          <a:prstGeom prst="rect">
            <a:avLst/>
          </a:prstGeom>
          <a:noFill/>
        </p:spPr>
      </p:pic>
      <p:pic>
        <p:nvPicPr>
          <p:cNvPr id="3076" name="Picture 4" descr="ΣΥΡΙΖΑ σε Συρίγο: Εκτός 25.000 επιπλέον εισακτέοι λόγω ΕΒΕ | Alfavita"/>
          <p:cNvPicPr>
            <a:picLocks noChangeAspect="1" noChangeArrowheads="1"/>
          </p:cNvPicPr>
          <p:nvPr/>
        </p:nvPicPr>
        <p:blipFill>
          <a:blip r:embed="rId4" cstate="print"/>
          <a:srcRect l="20787" t="18898" r="20787" b="18898"/>
          <a:stretch>
            <a:fillRect/>
          </a:stretch>
        </p:blipFill>
        <p:spPr bwMode="auto">
          <a:xfrm>
            <a:off x="1232738" y="5517220"/>
            <a:ext cx="662563" cy="576075"/>
          </a:xfrm>
          <a:prstGeom prst="rect">
            <a:avLst/>
          </a:prstGeom>
          <a:noFill/>
        </p:spPr>
      </p:pic>
      <p:pic>
        <p:nvPicPr>
          <p:cNvPr id="3078" name="Picture 6" descr="Κίνημα Αλλαγή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6216" y="5517231"/>
            <a:ext cx="578437" cy="648072"/>
          </a:xfrm>
          <a:prstGeom prst="rect">
            <a:avLst/>
          </a:prstGeom>
          <a:noFill/>
        </p:spPr>
      </p:pic>
      <p:sp>
        <p:nvSpPr>
          <p:cNvPr id="44" name="Google Shape;1307;p32"/>
          <p:cNvSpPr/>
          <p:nvPr/>
        </p:nvSpPr>
        <p:spPr>
          <a:xfrm>
            <a:off x="2668125" y="4653135"/>
            <a:ext cx="720080" cy="85084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r>
              <a:rPr lang="el-GR" sz="2800" dirty="0">
                <a:solidFill>
                  <a:srgbClr val="FFFFFF"/>
                </a:solidFill>
                <a:latin typeface="Trebuchet MS" pitchFamily="34" charset="0"/>
                <a:ea typeface="Fira Sans Extra Condensed SemiBold"/>
                <a:cs typeface="Fira Sans Extra Condensed SemiBold"/>
                <a:sym typeface="Fira Sans Extra Condensed Medium"/>
              </a:rPr>
              <a:t>5%</a:t>
            </a:r>
          </a:p>
        </p:txBody>
      </p:sp>
      <p:pic>
        <p:nvPicPr>
          <p:cNvPr id="3080" name="Picture 8" descr="ΕΛΛΗΝΙΚΗ ΛΥΣΗ (@ellinikilisi) | Twit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3044" y="5517231"/>
            <a:ext cx="648072" cy="648072"/>
          </a:xfrm>
          <a:prstGeom prst="rect">
            <a:avLst/>
          </a:prstGeom>
          <a:noFill/>
        </p:spPr>
      </p:pic>
      <p:sp>
        <p:nvSpPr>
          <p:cNvPr id="46" name="Google Shape;1307;p32"/>
          <p:cNvSpPr/>
          <p:nvPr/>
        </p:nvSpPr>
        <p:spPr>
          <a:xfrm>
            <a:off x="3406620" y="4797151"/>
            <a:ext cx="661324" cy="6951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solidFill>
                  <a:schemeClr val="bg1"/>
                </a:solidFill>
                <a:latin typeface="Trebuchet MS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4%</a:t>
            </a:r>
            <a:endParaRPr sz="2200" dirty="0">
              <a:solidFill>
                <a:schemeClr val="bg1"/>
              </a:solidFill>
              <a:latin typeface="Trebuchet MS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3082" name="Picture 10" descr="Αρχείο:Logo of the Communist Party of Greece.svg - Βικιπαίδει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2588" y="5543735"/>
            <a:ext cx="676200" cy="576064"/>
          </a:xfrm>
          <a:prstGeom prst="rect">
            <a:avLst/>
          </a:prstGeom>
          <a:noFill/>
        </p:spPr>
      </p:pic>
      <p:sp>
        <p:nvSpPr>
          <p:cNvPr id="48" name="Google Shape;1307;p32"/>
          <p:cNvSpPr/>
          <p:nvPr/>
        </p:nvSpPr>
        <p:spPr>
          <a:xfrm>
            <a:off x="4081391" y="4941168"/>
            <a:ext cx="706828" cy="5511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bg1"/>
                </a:solidFill>
                <a:latin typeface="Trebuchet MS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3%</a:t>
            </a:r>
            <a:endParaRPr sz="2000" dirty="0">
              <a:solidFill>
                <a:schemeClr val="bg1"/>
              </a:solidFill>
              <a:latin typeface="Trebuchet MS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3084" name="Picture 12" descr="ΜέΡΑ25 - Μέτωπο Ευρωπαϊκής Ρεαλιστικής Ανυπακοής - ΜέΡΑ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81391" y="5548898"/>
            <a:ext cx="720079" cy="504056"/>
          </a:xfrm>
          <a:prstGeom prst="rect">
            <a:avLst/>
          </a:prstGeom>
          <a:noFill/>
        </p:spPr>
      </p:pic>
      <p:sp>
        <p:nvSpPr>
          <p:cNvPr id="50" name="49 - Δεξιό άγκιστρο"/>
          <p:cNvSpPr/>
          <p:nvPr/>
        </p:nvSpPr>
        <p:spPr>
          <a:xfrm>
            <a:off x="7492661" y="2420887"/>
            <a:ext cx="144016" cy="79208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TextBox"/>
          <p:cNvSpPr txBox="1"/>
          <p:nvPr/>
        </p:nvSpPr>
        <p:spPr>
          <a:xfrm>
            <a:off x="7596336" y="2564903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Trebuchet MS" pitchFamily="34" charset="0"/>
              </a:rPr>
              <a:t>29%</a:t>
            </a:r>
          </a:p>
        </p:txBody>
      </p:sp>
      <p:sp>
        <p:nvSpPr>
          <p:cNvPr id="52" name="Google Shape;1307;p32"/>
          <p:cNvSpPr/>
          <p:nvPr/>
        </p:nvSpPr>
        <p:spPr>
          <a:xfrm>
            <a:off x="4819691" y="4509119"/>
            <a:ext cx="706828" cy="98321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latin typeface="Trebuchet MS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6%</a:t>
            </a:r>
            <a:endParaRPr sz="2400" dirty="0">
              <a:latin typeface="Trebuchet MS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4774577" y="5530678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>
                <a:latin typeface="Trebuchet MS" pitchFamily="34" charset="0"/>
              </a:rPr>
              <a:t>ΑΛΛΟ</a:t>
            </a:r>
          </a:p>
          <a:p>
            <a:pPr algn="ctr"/>
            <a:r>
              <a:rPr lang="el-GR" sz="1400" b="1" dirty="0">
                <a:latin typeface="Trebuchet MS" pitchFamily="34" charset="0"/>
              </a:rPr>
              <a:t>ΚΟΜΜΑ</a:t>
            </a:r>
          </a:p>
        </p:txBody>
      </p:sp>
      <p:sp>
        <p:nvSpPr>
          <p:cNvPr id="23" name="22 - Ορθογώνιο"/>
          <p:cNvSpPr/>
          <p:nvPr/>
        </p:nvSpPr>
        <p:spPr>
          <a:xfrm>
            <a:off x="539552" y="26064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Αν είχαμε σήμερα Βουλευτικές Εκλογές, ποιο από τα παρακάτω κόμματα μάλλον θα ψηφίζατε;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b="1" dirty="0">
              <a:latin typeface="Trebuchet MS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454292" y="6186789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latin typeface="Trebuchet MS" pitchFamily="34" charset="0"/>
              </a:rPr>
              <a:t>41,2%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1185713" y="6186789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latin typeface="Trebuchet MS" pitchFamily="34" charset="0"/>
              </a:rPr>
              <a:t>28,9%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1972053" y="6186789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latin typeface="Trebuchet MS" pitchFamily="34" charset="0"/>
              </a:rPr>
              <a:t>8,8%</a:t>
            </a:r>
          </a:p>
        </p:txBody>
      </p:sp>
      <p:sp>
        <p:nvSpPr>
          <p:cNvPr id="27" name="26 - TextBox"/>
          <p:cNvSpPr txBox="1"/>
          <p:nvPr/>
        </p:nvSpPr>
        <p:spPr>
          <a:xfrm>
            <a:off x="2719594" y="6186789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latin typeface="Trebuchet MS" pitchFamily="34" charset="0"/>
              </a:rPr>
              <a:t>4,8%</a:t>
            </a:r>
          </a:p>
        </p:txBody>
      </p:sp>
      <p:sp>
        <p:nvSpPr>
          <p:cNvPr id="28" name="27 - TextBox"/>
          <p:cNvSpPr txBox="1"/>
          <p:nvPr/>
        </p:nvSpPr>
        <p:spPr>
          <a:xfrm>
            <a:off x="3413170" y="6186789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latin typeface="Trebuchet MS" pitchFamily="34" charset="0"/>
              </a:rPr>
              <a:t>4,2%</a:t>
            </a:r>
          </a:p>
        </p:txBody>
      </p:sp>
      <p:sp>
        <p:nvSpPr>
          <p:cNvPr id="29" name="28 - TextBox"/>
          <p:cNvSpPr txBox="1"/>
          <p:nvPr/>
        </p:nvSpPr>
        <p:spPr>
          <a:xfrm>
            <a:off x="4087746" y="6186789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latin typeface="Trebuchet MS" pitchFamily="34" charset="0"/>
              </a:rPr>
              <a:t>3,2%</a:t>
            </a:r>
          </a:p>
        </p:txBody>
      </p:sp>
      <p:sp>
        <p:nvSpPr>
          <p:cNvPr id="30" name="29 - TextBox"/>
          <p:cNvSpPr txBox="1"/>
          <p:nvPr/>
        </p:nvSpPr>
        <p:spPr>
          <a:xfrm>
            <a:off x="4853330" y="6186789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latin typeface="Trebuchet MS" pitchFamily="34" charset="0"/>
              </a:rPr>
              <a:t>8,8%</a:t>
            </a:r>
          </a:p>
        </p:txBody>
      </p:sp>
      <p:cxnSp>
        <p:nvCxnSpPr>
          <p:cNvPr id="32" name="31 - Ευθεία γραμμή σύνδεσης"/>
          <p:cNvCxnSpPr/>
          <p:nvPr/>
        </p:nvCxnSpPr>
        <p:spPr>
          <a:xfrm>
            <a:off x="323528" y="647482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>
            <a:off x="5658670" y="6186790"/>
            <a:ext cx="2480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latin typeface="Trebuchet MS" pitchFamily="34" charset="0"/>
              </a:rPr>
              <a:t>ΕΘΝΙΚΕΣ ΕΚΛΟΓΕΣ 2019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220260"/>
              </p:ext>
            </p:extLst>
          </p:nvPr>
        </p:nvGraphicFramePr>
        <p:xfrm>
          <a:off x="611560" y="1044109"/>
          <a:ext cx="7992888" cy="442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2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4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7184">
                <a:tc>
                  <a:txBody>
                    <a:bodyPr/>
                    <a:lstStyle/>
                    <a:p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mbria" pitchFamily="18" charset="0"/>
                        </a:rPr>
                        <a:t>ΨΗΦΟΣ ΒΟΥΛΕΥΤΙΚΕΣ ΕΚΛΟΓΕΣ</a:t>
                      </a:r>
                      <a:r>
                        <a:rPr lang="el-GR" sz="1400" baseline="0" dirty="0">
                          <a:latin typeface="Cambria" pitchFamily="18" charset="0"/>
                        </a:rPr>
                        <a:t> 2019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284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latin typeface="Cambria" pitchFamily="18" charset="0"/>
                        </a:rPr>
                        <a:t>ΠΡΟΘΕΣΗ ΨΗΦΟΥ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mbria" pitchFamily="18" charset="0"/>
                        </a:rPr>
                        <a:t>ΝΔ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mbria" pitchFamily="18" charset="0"/>
                        </a:rPr>
                        <a:t>ΣΥΡΙΖΑ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ΚΙΝΑΛ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ΚΚΕ*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ΕΛΛΗΝΙΚΗ</a:t>
                      </a:r>
                      <a:r>
                        <a:rPr lang="el-GR" sz="1400" baseline="0">
                          <a:latin typeface="Cambria" pitchFamily="18" charset="0"/>
                        </a:rPr>
                        <a:t> </a:t>
                      </a:r>
                      <a:r>
                        <a:rPr lang="el-GR" sz="1400">
                          <a:latin typeface="Cambria" pitchFamily="18" charset="0"/>
                        </a:rPr>
                        <a:t>ΛΥΣΗ*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ΜέΡΑ25*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83"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Cambria" pitchFamily="18" charset="0"/>
                        </a:rPr>
                        <a:t>Νέα</a:t>
                      </a:r>
                      <a:r>
                        <a:rPr lang="el-GR" sz="1400" b="1" baseline="0" dirty="0">
                          <a:latin typeface="Cambria" pitchFamily="18" charset="0"/>
                        </a:rPr>
                        <a:t> Δημοκρατία</a:t>
                      </a:r>
                      <a:endParaRPr lang="el-GR" sz="14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>
                          <a:latin typeface="Cambria" pitchFamily="18" charset="0"/>
                        </a:rPr>
                        <a:t>67</a:t>
                      </a:r>
                      <a:endParaRPr lang="el-GR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6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15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0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6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7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683"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Cambria" pitchFamily="18" charset="0"/>
                        </a:rPr>
                        <a:t>ΣΥΡΙΖΑ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3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>
                          <a:latin typeface="Cambria" pitchFamily="18" charset="0"/>
                        </a:rPr>
                        <a:t>47</a:t>
                      </a:r>
                      <a:endParaRPr lang="el-GR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3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5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5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3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683"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Cambria" pitchFamily="18" charset="0"/>
                        </a:rPr>
                        <a:t>Κίνημα</a:t>
                      </a:r>
                      <a:r>
                        <a:rPr lang="el-GR" sz="1400" b="1" baseline="0" dirty="0">
                          <a:latin typeface="Cambria" pitchFamily="18" charset="0"/>
                        </a:rPr>
                        <a:t> Αλλαγής</a:t>
                      </a:r>
                      <a:endParaRPr lang="el-GR" sz="14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2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2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>
                          <a:latin typeface="Cambria" pitchFamily="18" charset="0"/>
                        </a:rPr>
                        <a:t>55</a:t>
                      </a:r>
                      <a:endParaRPr lang="el-GR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0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3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1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83"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Cambria" pitchFamily="18" charset="0"/>
                        </a:rPr>
                        <a:t>ΚΚΕ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0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4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1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>
                          <a:latin typeface="Cambria" pitchFamily="18" charset="0"/>
                        </a:rPr>
                        <a:t>58</a:t>
                      </a:r>
                      <a:endParaRPr lang="el-GR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2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1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683"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Cambria" pitchFamily="18" charset="0"/>
                        </a:rPr>
                        <a:t>Ελληνική Λύση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2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2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2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2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>
                          <a:latin typeface="Cambria" pitchFamily="18" charset="0"/>
                        </a:rPr>
                        <a:t>47</a:t>
                      </a:r>
                      <a:endParaRPr lang="el-GR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0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683"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Cambria" pitchFamily="18" charset="0"/>
                        </a:rPr>
                        <a:t>ΜέΡΑ25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0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4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3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3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0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>
                          <a:latin typeface="Cambria" pitchFamily="18" charset="0"/>
                        </a:rPr>
                        <a:t>45</a:t>
                      </a:r>
                      <a:endParaRPr lang="el-GR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85"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Cambria" pitchFamily="18" charset="0"/>
                        </a:rPr>
                        <a:t>Λευκό/</a:t>
                      </a:r>
                      <a:r>
                        <a:rPr lang="el-GR" sz="1400" b="1" baseline="0" dirty="0">
                          <a:latin typeface="Cambria" pitchFamily="18" charset="0"/>
                        </a:rPr>
                        <a:t> Άκυρο</a:t>
                      </a:r>
                      <a:endParaRPr lang="el-GR" sz="14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2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3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2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0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4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1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85"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Cambria" pitchFamily="18" charset="0"/>
                        </a:rPr>
                        <a:t>Δεν θα ψηφίσω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3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3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3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15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10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5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85"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Cambria" pitchFamily="18" charset="0"/>
                        </a:rPr>
                        <a:t>Δεν έχω αποφασίσει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16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24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14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15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18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30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985"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Cambria" pitchFamily="18" charset="0"/>
                        </a:rPr>
                        <a:t>Δεν απαντώ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3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1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1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0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0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5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985"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Cambria" pitchFamily="18" charset="0"/>
                        </a:rPr>
                        <a:t>Άλλο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2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3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2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2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>
                          <a:latin typeface="Cambria" pitchFamily="18" charset="0"/>
                        </a:rPr>
                        <a:t>6</a:t>
                      </a:r>
                      <a:endParaRPr lang="el-GR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mbria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Ορθογώνιο 9"/>
          <p:cNvSpPr/>
          <p:nvPr/>
        </p:nvSpPr>
        <p:spPr>
          <a:xfrm>
            <a:off x="2627784" y="620688"/>
            <a:ext cx="4104457" cy="279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>
                <a:solidFill>
                  <a:schemeClr val="tx1"/>
                </a:solidFill>
              </a:rPr>
              <a:t>ΣΥΣΠΕΙΡΩΣΕΙΣ - ΜΕΤΑΚΙΝΗΣΕΙΣ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4" name="5 - TextBox"/>
          <p:cNvSpPr txBox="1"/>
          <p:nvPr/>
        </p:nvSpPr>
        <p:spPr>
          <a:xfrm>
            <a:off x="827584" y="5652624"/>
            <a:ext cx="458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>
                <a:latin typeface="Cambria" pitchFamily="18" charset="0"/>
                <a:ea typeface="Cambria" pitchFamily="18" charset="0"/>
              </a:rPr>
              <a:t>*Βάση &lt;100 ατόμων στο δείγμα, Ενδεικτικά Αποτελέσματα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4433C96-FE2B-4B64-A3DE-4CE9A2831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836713"/>
            <a:ext cx="899215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4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3275856" y="4797152"/>
            <a:ext cx="3024336" cy="15121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Ούτε προς την σωστή/</a:t>
            </a:r>
          </a:p>
          <a:p>
            <a:pPr algn="ctr"/>
            <a:r>
              <a:rPr lang="el-GR" dirty="0">
                <a:latin typeface="Trebuchet MS" pitchFamily="34" charset="0"/>
              </a:rPr>
              <a:t>Ούτε προς την λάθος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n-US" sz="2800" dirty="0">
                <a:latin typeface="Trebuchet MS" pitchFamily="34" charset="0"/>
              </a:rPr>
              <a:t>18%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608" y="2780928"/>
            <a:ext cx="3744416" cy="1800200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Προς την λάθος κατεύθυνση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43%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1340768"/>
            <a:ext cx="3816424" cy="1885300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Προς την σωστή κατεύθυνση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38%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516216" y="5733256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Trebuchet MS" pitchFamily="34" charset="0"/>
              </a:rPr>
              <a:t>ΔΞ/ΔΑ 1%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539552" y="260648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Αυτή τη στιγμή, θα λέγατε ότι, γενικά, τα πράγματα κινούνται προς τη σωστή ή προς τη λάθος κατεύθυνση στη χώρα μας</a:t>
            </a:r>
            <a:r>
              <a:rPr lang="en-US" b="1" dirty="0">
                <a:latin typeface="Trebuchet MS" pitchFamily="34" charset="0"/>
              </a:rPr>
              <a:t>;”</a:t>
            </a:r>
            <a:endParaRPr lang="el-G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726964"/>
              </p:ext>
            </p:extLst>
          </p:nvPr>
        </p:nvGraphicFramePr>
        <p:xfrm>
          <a:off x="247860" y="548680"/>
          <a:ext cx="864096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65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340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rebuchet MS" pitchFamily="34" charset="0"/>
                        </a:rPr>
                        <a:t>“</a:t>
                      </a:r>
                      <a:r>
                        <a:rPr lang="el-GR" sz="1400" b="1" dirty="0">
                          <a:latin typeface="Trebuchet MS" pitchFamily="34" charset="0"/>
                        </a:rPr>
                        <a:t>Αυτή τη στιγμή, θα λέγατε ότι, γενικά, τα πράγματα κινούνται προς τη σωστή ή προς τη λάθος κατεύθυνση στη χώρα μας</a:t>
                      </a:r>
                      <a:r>
                        <a:rPr lang="en-US" sz="1400" b="1" dirty="0">
                          <a:latin typeface="Trebuchet MS" pitchFamily="34" charset="0"/>
                        </a:rPr>
                        <a:t>;”</a:t>
                      </a:r>
                      <a:endParaRPr lang="el-GR" sz="140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ΣΥΝΟΛΟ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200" b="1" kern="1200" dirty="0">
                        <a:solidFill>
                          <a:schemeClr val="lt1"/>
                        </a:solidFill>
                        <a:latin typeface="Trebuchet MS" pitchFamily="34" charset="0"/>
                        <a:ea typeface="Cambria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l-GR" sz="1200" b="1" kern="1200" dirty="0">
                        <a:solidFill>
                          <a:schemeClr val="lt1"/>
                        </a:solidFill>
                        <a:latin typeface="Trebuchet MS" pitchFamily="34" charset="0"/>
                        <a:ea typeface="Cambria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l-GR" sz="1200" b="1" kern="1200" dirty="0">
                        <a:solidFill>
                          <a:schemeClr val="lt1"/>
                        </a:solidFill>
                        <a:latin typeface="Trebuchet MS" pitchFamily="34" charset="0"/>
                        <a:ea typeface="Cambria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17 – 34 </a:t>
                      </a:r>
                      <a:endParaRPr kumimoji="0" lang="en-US" sz="1200" b="1" kern="1200" dirty="0">
                        <a:solidFill>
                          <a:schemeClr val="lt1"/>
                        </a:solidFill>
                        <a:latin typeface="Trebuchet MS" pitchFamily="34" charset="0"/>
                        <a:ea typeface="Cambria" pitchFamily="18" charset="0"/>
                        <a:cs typeface="+mn-cs"/>
                      </a:endParaRPr>
                    </a:p>
                    <a:p>
                      <a:pPr algn="ctr"/>
                      <a:r>
                        <a:rPr kumimoji="0" lang="el-GR" sz="12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ετών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35 – 54 </a:t>
                      </a:r>
                      <a:endParaRPr kumimoji="0" lang="en-US" sz="1200" b="1" kern="1200" dirty="0">
                        <a:solidFill>
                          <a:schemeClr val="lt1"/>
                        </a:solidFill>
                        <a:latin typeface="Trebuchet MS" pitchFamily="34" charset="0"/>
                        <a:ea typeface="Cambria" pitchFamily="18" charset="0"/>
                        <a:cs typeface="+mn-cs"/>
                      </a:endParaRPr>
                    </a:p>
                    <a:p>
                      <a:pPr algn="ctr"/>
                      <a:r>
                        <a:rPr kumimoji="0" lang="el-GR" sz="12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ετών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55+ </a:t>
                      </a:r>
                      <a:endParaRPr kumimoji="0" lang="en-US" sz="1200" b="1" kern="1200" dirty="0">
                        <a:solidFill>
                          <a:schemeClr val="lt1"/>
                        </a:solidFill>
                        <a:latin typeface="Trebuchet MS" pitchFamily="34" charset="0"/>
                        <a:ea typeface="Cambria" pitchFamily="18" charset="0"/>
                        <a:cs typeface="+mn-cs"/>
                      </a:endParaRPr>
                    </a:p>
                    <a:p>
                      <a:pPr algn="ctr"/>
                      <a:r>
                        <a:rPr kumimoji="0" lang="el-GR" sz="12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ετών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83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Trebuchet MS" pitchFamily="34" charset="0"/>
                          <a:ea typeface="Cambria" pitchFamily="18" charset="0"/>
                        </a:rPr>
                        <a:t>Προς την σωστή κατεύθυνση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38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15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62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48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22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34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50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83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Trebuchet MS" pitchFamily="34" charset="0"/>
                          <a:ea typeface="Cambria" pitchFamily="18" charset="0"/>
                        </a:rPr>
                        <a:t>Προς την λάθος κατεύθυνση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43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66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20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29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53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44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38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83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Trebuchet MS" pitchFamily="34" charset="0"/>
                          <a:ea typeface="Cambria" pitchFamily="18" charset="0"/>
                        </a:rPr>
                        <a:t>Ούτε προς</a:t>
                      </a:r>
                      <a:r>
                        <a:rPr lang="el-GR" sz="1400" baseline="0" dirty="0">
                          <a:latin typeface="Trebuchet MS" pitchFamily="34" charset="0"/>
                          <a:ea typeface="Cambria" pitchFamily="18" charset="0"/>
                        </a:rPr>
                        <a:t> την σωστή</a:t>
                      </a:r>
                      <a:r>
                        <a:rPr lang="el-GR" sz="1400" dirty="0">
                          <a:latin typeface="Trebuchet MS" pitchFamily="34" charset="0"/>
                          <a:ea typeface="Cambria" pitchFamily="18" charset="0"/>
                        </a:rPr>
                        <a:t>/</a:t>
                      </a:r>
                    </a:p>
                    <a:p>
                      <a:r>
                        <a:rPr lang="el-GR" sz="1400" dirty="0">
                          <a:latin typeface="Trebuchet MS" pitchFamily="34" charset="0"/>
                          <a:ea typeface="Cambria" pitchFamily="18" charset="0"/>
                        </a:rPr>
                        <a:t>Ούτε προς</a:t>
                      </a:r>
                      <a:r>
                        <a:rPr lang="el-GR" sz="1400" baseline="0" dirty="0">
                          <a:latin typeface="Trebuchet MS" pitchFamily="34" charset="0"/>
                          <a:ea typeface="Cambria" pitchFamily="18" charset="0"/>
                        </a:rPr>
                        <a:t> την λάθος</a:t>
                      </a:r>
                      <a:endParaRPr lang="el-GR" sz="1400" dirty="0">
                        <a:latin typeface="Trebuchet MS" pitchFamily="34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18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18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18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21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24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20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12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83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Trebuchet MS" pitchFamily="34" charset="0"/>
                          <a:ea typeface="Cambria" pitchFamily="18" charset="0"/>
                        </a:rPr>
                        <a:t>ΔΞ/ΔΑ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</a:t>
                      </a:r>
                      <a:endParaRPr lang="el-GR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4" descr="ΣΥΡΙΖΑ LOGO2"/>
          <p:cNvPicPr>
            <a:picLocks noChangeAspect="1" noChangeArrowheads="1"/>
          </p:cNvPicPr>
          <p:nvPr/>
        </p:nvPicPr>
        <p:blipFill>
          <a:blip r:embed="rId2" cstate="print"/>
          <a:srcRect t="17444" b="17444"/>
          <a:stretch>
            <a:fillRect/>
          </a:stretch>
        </p:blipFill>
        <p:spPr bwMode="auto">
          <a:xfrm>
            <a:off x="3707904" y="908720"/>
            <a:ext cx="773113" cy="503371"/>
          </a:xfrm>
          <a:prstGeom prst="rect">
            <a:avLst/>
          </a:prstGeom>
          <a:noFill/>
        </p:spPr>
      </p:pic>
      <p:pic>
        <p:nvPicPr>
          <p:cNvPr id="4" name="Picture 6" descr="Νέα Δημοκρατία"/>
          <p:cNvPicPr>
            <a:picLocks noChangeAspect="1" noChangeArrowheads="1"/>
          </p:cNvPicPr>
          <p:nvPr/>
        </p:nvPicPr>
        <p:blipFill>
          <a:blip r:embed="rId3" cstate="print"/>
          <a:srcRect l="12994" t="8986" r="12994" b="8986"/>
          <a:stretch>
            <a:fillRect/>
          </a:stretch>
        </p:blipFill>
        <p:spPr bwMode="auto">
          <a:xfrm>
            <a:off x="4616654" y="916933"/>
            <a:ext cx="786424" cy="458423"/>
          </a:xfrm>
          <a:prstGeom prst="rect">
            <a:avLst/>
          </a:prstGeom>
          <a:noFill/>
        </p:spPr>
      </p:pic>
      <p:pic>
        <p:nvPicPr>
          <p:cNvPr id="5" name="Picture 3" descr="C:\Users\Eva\Desktop\20181027134427!Kinima_Allagis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72" y="836712"/>
            <a:ext cx="490735" cy="5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11179"/>
              </p:ext>
            </p:extLst>
          </p:nvPr>
        </p:nvGraphicFramePr>
        <p:xfrm>
          <a:off x="251520" y="3573016"/>
          <a:ext cx="864096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7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77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340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rebuchet MS" pitchFamily="34" charset="0"/>
                        </a:rPr>
                        <a:t>“</a:t>
                      </a:r>
                      <a:r>
                        <a:rPr lang="el-GR" sz="1400" b="1" dirty="0">
                          <a:latin typeface="Trebuchet MS" pitchFamily="34" charset="0"/>
                        </a:rPr>
                        <a:t>Αυτή τη στιγμή, θα λέγατε ότι, γενικά, τα πράγματα κινούνται προς τη σωστή ή προς τη λάθος κατεύθυνση στη χώρα μας</a:t>
                      </a:r>
                      <a:r>
                        <a:rPr lang="en-US" sz="1400" b="1" dirty="0">
                          <a:latin typeface="Trebuchet MS" pitchFamily="34" charset="0"/>
                        </a:rPr>
                        <a:t>;”</a:t>
                      </a:r>
                      <a:endParaRPr lang="el-GR" sz="140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ΣΥΝΟΛΟ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1" kern="120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Αριστερά</a:t>
                      </a:r>
                      <a:endParaRPr kumimoji="0" lang="el-GR" sz="1200" b="1" kern="1200" dirty="0">
                        <a:solidFill>
                          <a:schemeClr val="lt1"/>
                        </a:solidFill>
                        <a:latin typeface="Trebuchet MS" pitchFamily="34" charset="0"/>
                        <a:ea typeface="Cambria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kern="120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Κεντρο- αριστερά</a:t>
                      </a:r>
                      <a:endParaRPr kumimoji="0" lang="el-GR" sz="1200" b="1" kern="1200" dirty="0">
                        <a:solidFill>
                          <a:schemeClr val="lt1"/>
                        </a:solidFill>
                        <a:latin typeface="Trebuchet MS" pitchFamily="34" charset="0"/>
                        <a:ea typeface="Cambria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kern="120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Κέντρο</a:t>
                      </a:r>
                      <a:endParaRPr kumimoji="0" lang="el-GR" sz="1200" b="1" kern="1200" dirty="0">
                        <a:solidFill>
                          <a:schemeClr val="lt1"/>
                        </a:solidFill>
                        <a:latin typeface="Trebuchet MS" pitchFamily="34" charset="0"/>
                        <a:ea typeface="Cambria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kern="120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Κεντρο-δεξιά</a:t>
                      </a:r>
                      <a:endParaRPr kumimoji="0" lang="el-GR" sz="1200" b="1" kern="1200" dirty="0">
                        <a:solidFill>
                          <a:schemeClr val="lt1"/>
                        </a:solidFill>
                        <a:latin typeface="Trebuchet MS" pitchFamily="34" charset="0"/>
                        <a:ea typeface="Cambria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kern="120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Δεξιά</a:t>
                      </a:r>
                      <a:endParaRPr kumimoji="0" lang="el-GR" sz="1200" b="1" kern="1200" dirty="0">
                        <a:solidFill>
                          <a:schemeClr val="lt1"/>
                        </a:solidFill>
                        <a:latin typeface="Trebuchet MS" pitchFamily="34" charset="0"/>
                        <a:ea typeface="Cambria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kern="120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Δεν με αφορά / Δεν</a:t>
                      </a:r>
                      <a:r>
                        <a:rPr kumimoji="0" lang="el-GR" sz="1200" b="1" kern="1200" baseline="0">
                          <a:solidFill>
                            <a:schemeClr val="lt1"/>
                          </a:solidFill>
                          <a:latin typeface="Trebuchet MS" pitchFamily="34" charset="0"/>
                          <a:ea typeface="Cambria" pitchFamily="18" charset="0"/>
                          <a:cs typeface="+mn-cs"/>
                        </a:rPr>
                        <a:t> απαντώ</a:t>
                      </a:r>
                      <a:endParaRPr kumimoji="0" lang="el-GR" sz="1200" b="1" kern="1200" dirty="0">
                        <a:solidFill>
                          <a:schemeClr val="lt1"/>
                        </a:solidFill>
                        <a:latin typeface="Trebuchet MS" pitchFamily="34" charset="0"/>
                        <a:ea typeface="Cambria" pitchFamily="18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83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Trebuchet MS" pitchFamily="34" charset="0"/>
                          <a:ea typeface="Cambria" pitchFamily="18" charset="0"/>
                        </a:rPr>
                        <a:t>Προς την σωστή κατεύθυνση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38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38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62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56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83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Trebuchet MS" pitchFamily="34" charset="0"/>
                          <a:ea typeface="Cambria" pitchFamily="18" charset="0"/>
                        </a:rPr>
                        <a:t>Προς την λάθος κατεύθυνση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40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28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44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83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Trebuchet MS" pitchFamily="34" charset="0"/>
                          <a:ea typeface="Cambria" pitchFamily="18" charset="0"/>
                        </a:rPr>
                        <a:t>Ούτε προς</a:t>
                      </a:r>
                      <a:r>
                        <a:rPr lang="el-GR" sz="1400" baseline="0" dirty="0">
                          <a:latin typeface="Trebuchet MS" pitchFamily="34" charset="0"/>
                          <a:ea typeface="Cambria" pitchFamily="18" charset="0"/>
                        </a:rPr>
                        <a:t> την σωστή/</a:t>
                      </a:r>
                    </a:p>
                    <a:p>
                      <a:r>
                        <a:rPr lang="el-GR" sz="1400" baseline="0" dirty="0">
                          <a:latin typeface="Trebuchet MS" pitchFamily="34" charset="0"/>
                          <a:ea typeface="Cambria" pitchFamily="18" charset="0"/>
                        </a:rPr>
                        <a:t>Ο</a:t>
                      </a:r>
                      <a:r>
                        <a:rPr lang="el-GR" sz="1400" dirty="0">
                          <a:latin typeface="Trebuchet MS" pitchFamily="34" charset="0"/>
                          <a:ea typeface="Cambria" pitchFamily="18" charset="0"/>
                        </a:rPr>
                        <a:t>ύτε προς</a:t>
                      </a:r>
                      <a:r>
                        <a:rPr lang="el-GR" sz="1400" baseline="0" dirty="0">
                          <a:latin typeface="Trebuchet MS" pitchFamily="34" charset="0"/>
                          <a:ea typeface="Cambria" pitchFamily="18" charset="0"/>
                        </a:rPr>
                        <a:t> την λάθος</a:t>
                      </a:r>
                      <a:endParaRPr lang="el-GR" sz="1400" dirty="0">
                        <a:latin typeface="Trebuchet MS" pitchFamily="34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83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Trebuchet MS" pitchFamily="34" charset="0"/>
                          <a:ea typeface="Cambria" pitchFamily="18" charset="0"/>
                        </a:rPr>
                        <a:t>ΔΞ/ΔΑ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0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0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38 - Ορθογώνιο"/>
          <p:cNvSpPr/>
          <p:nvPr/>
        </p:nvSpPr>
        <p:spPr>
          <a:xfrm>
            <a:off x="3995936" y="260648"/>
            <a:ext cx="1935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200" b="1">
                <a:latin typeface="Trebuchet MS" pitchFamily="34" charset="0"/>
              </a:rPr>
              <a:t>ΨΗΦΟΣ 2019</a:t>
            </a:r>
            <a:endParaRPr lang="el-GR" sz="1200" b="1" dirty="0">
              <a:latin typeface="Trebuchet MS" pitchFamily="34" charset="0"/>
            </a:endParaRPr>
          </a:p>
        </p:txBody>
      </p:sp>
      <p:sp>
        <p:nvSpPr>
          <p:cNvPr id="8" name="38 - Ορθογώνιο"/>
          <p:cNvSpPr/>
          <p:nvPr/>
        </p:nvSpPr>
        <p:spPr>
          <a:xfrm>
            <a:off x="6732240" y="271681"/>
            <a:ext cx="1935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200" b="1">
                <a:latin typeface="Trebuchet MS" pitchFamily="34" charset="0"/>
              </a:rPr>
              <a:t>ΗΛΙΚΙΑ</a:t>
            </a:r>
            <a:endParaRPr lang="el-GR" sz="1200" b="1" dirty="0">
              <a:latin typeface="Trebuchet MS" pitchFamily="34" charset="0"/>
            </a:endParaRPr>
          </a:p>
        </p:txBody>
      </p:sp>
      <p:sp>
        <p:nvSpPr>
          <p:cNvPr id="9" name="38 - Ορθογώνιο"/>
          <p:cNvSpPr/>
          <p:nvPr/>
        </p:nvSpPr>
        <p:spPr>
          <a:xfrm>
            <a:off x="4788024" y="3296017"/>
            <a:ext cx="1935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200" b="1">
                <a:latin typeface="Trebuchet MS" pitchFamily="34" charset="0"/>
              </a:rPr>
              <a:t>ΙΔΕΟΛΟΓΙΑ</a:t>
            </a:r>
            <a:endParaRPr lang="el-GR" sz="1200" b="1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26064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Πόσο ικανοποιημένος θα λέγατε ότι είστε από</a:t>
            </a:r>
            <a:r>
              <a:rPr lang="en-US" b="1" dirty="0">
                <a:latin typeface="Trebuchet MS" pitchFamily="34" charset="0"/>
              </a:rPr>
              <a:t>;”</a:t>
            </a:r>
            <a:endParaRPr lang="el-GR" b="1" dirty="0">
              <a:latin typeface="Trebuchet MS" pitchFamily="34" charset="0"/>
            </a:endParaRPr>
          </a:p>
        </p:txBody>
      </p:sp>
      <p:graphicFrame>
        <p:nvGraphicFramePr>
          <p:cNvPr id="24" name="Chart 24">
            <a:extLst>
              <a:ext uri="{FF2B5EF4-FFF2-40B4-BE49-F238E27FC236}">
                <a16:creationId xmlns:a16="http://schemas.microsoft.com/office/drawing/2014/main" id="{47E3FD6C-67B9-5348-A066-A0CE0814D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207524"/>
              </p:ext>
            </p:extLst>
          </p:nvPr>
        </p:nvGraphicFramePr>
        <p:xfrm>
          <a:off x="467544" y="980728"/>
          <a:ext cx="4161155" cy="357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51">
            <a:extLst>
              <a:ext uri="{FF2B5EF4-FFF2-40B4-BE49-F238E27FC236}">
                <a16:creationId xmlns:a16="http://schemas.microsoft.com/office/drawing/2014/main" id="{D5318F60-95C3-0846-9D60-3FBE2B1E8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427341"/>
              </p:ext>
            </p:extLst>
          </p:nvPr>
        </p:nvGraphicFramePr>
        <p:xfrm>
          <a:off x="4427984" y="980728"/>
          <a:ext cx="4161155" cy="357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1" name="Group 40">
            <a:extLst>
              <a:ext uri="{FF2B5EF4-FFF2-40B4-BE49-F238E27FC236}">
                <a16:creationId xmlns:a16="http://schemas.microsoft.com/office/drawing/2014/main" id="{A3C90403-773D-5247-9C3E-8AA88BFA54A5}"/>
              </a:ext>
            </a:extLst>
          </p:cNvPr>
          <p:cNvGrpSpPr/>
          <p:nvPr/>
        </p:nvGrpSpPr>
        <p:grpSpPr>
          <a:xfrm>
            <a:off x="2583174" y="5733256"/>
            <a:ext cx="2808311" cy="754790"/>
            <a:chOff x="18480271" y="11106208"/>
            <a:chExt cx="3183518" cy="1258846"/>
          </a:xfrm>
        </p:grpSpPr>
        <p:sp>
          <p:nvSpPr>
            <p:cNvPr id="32" name="Rounded Rectangle 41">
              <a:extLst>
                <a:ext uri="{FF2B5EF4-FFF2-40B4-BE49-F238E27FC236}">
                  <a16:creationId xmlns:a16="http://schemas.microsoft.com/office/drawing/2014/main" id="{083607FA-622C-2248-B54E-164F7702FE1C}"/>
                </a:ext>
              </a:extLst>
            </p:cNvPr>
            <p:cNvSpPr/>
            <p:nvPr/>
          </p:nvSpPr>
          <p:spPr>
            <a:xfrm>
              <a:off x="18480271" y="11106208"/>
              <a:ext cx="3183518" cy="125884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Box 42">
              <a:extLst>
                <a:ext uri="{FF2B5EF4-FFF2-40B4-BE49-F238E27FC236}">
                  <a16:creationId xmlns:a16="http://schemas.microsoft.com/office/drawing/2014/main" id="{411B73AA-45D0-B543-BFB7-C06D458621F3}"/>
                </a:ext>
              </a:extLst>
            </p:cNvPr>
            <p:cNvSpPr txBox="1"/>
            <p:nvPr/>
          </p:nvSpPr>
          <p:spPr>
            <a:xfrm>
              <a:off x="18525058" y="11272008"/>
              <a:ext cx="3071308" cy="87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>
                  <a:solidFill>
                    <a:schemeClr val="bg1"/>
                  </a:solidFill>
                  <a:latin typeface="Trebuchet MS" pitchFamily="34" charset="0"/>
                  <a:ea typeface="Roboto Medium" panose="02000000000000000000" pitchFamily="2" charset="0"/>
                  <a:cs typeface="Lato" panose="020F0502020204030203" pitchFamily="34" charset="0"/>
                </a:rPr>
                <a:t>Λίγο + Καθόλου</a:t>
              </a:r>
              <a:endParaRPr lang="en-US" sz="2800" dirty="0">
                <a:solidFill>
                  <a:schemeClr val="bg1"/>
                </a:solidFill>
                <a:latin typeface="Trebuchet MS" pitchFamily="34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4" name="Group 40">
            <a:extLst>
              <a:ext uri="{FF2B5EF4-FFF2-40B4-BE49-F238E27FC236}">
                <a16:creationId xmlns:a16="http://schemas.microsoft.com/office/drawing/2014/main" id="{A3C90403-773D-5247-9C3E-8AA88BFA54A5}"/>
              </a:ext>
            </a:extLst>
          </p:cNvPr>
          <p:cNvGrpSpPr/>
          <p:nvPr/>
        </p:nvGrpSpPr>
        <p:grpSpPr>
          <a:xfrm>
            <a:off x="2555776" y="4941168"/>
            <a:ext cx="2808311" cy="754790"/>
            <a:chOff x="18480271" y="11106208"/>
            <a:chExt cx="3183518" cy="1258846"/>
          </a:xfrm>
          <a:solidFill>
            <a:srgbClr val="002060"/>
          </a:solidFill>
        </p:grpSpPr>
        <p:sp>
          <p:nvSpPr>
            <p:cNvPr id="35" name="Rounded Rectangle 41">
              <a:extLst>
                <a:ext uri="{FF2B5EF4-FFF2-40B4-BE49-F238E27FC236}">
                  <a16:creationId xmlns:a16="http://schemas.microsoft.com/office/drawing/2014/main" id="{083607FA-622C-2248-B54E-164F7702FE1C}"/>
                </a:ext>
              </a:extLst>
            </p:cNvPr>
            <p:cNvSpPr/>
            <p:nvPr/>
          </p:nvSpPr>
          <p:spPr>
            <a:xfrm>
              <a:off x="18480271" y="11106208"/>
              <a:ext cx="3183518" cy="12588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TextBox 42">
              <a:extLst>
                <a:ext uri="{FF2B5EF4-FFF2-40B4-BE49-F238E27FC236}">
                  <a16:creationId xmlns:a16="http://schemas.microsoft.com/office/drawing/2014/main" id="{411B73AA-45D0-B543-BFB7-C06D458621F3}"/>
                </a:ext>
              </a:extLst>
            </p:cNvPr>
            <p:cNvSpPr txBox="1"/>
            <p:nvPr/>
          </p:nvSpPr>
          <p:spPr>
            <a:xfrm>
              <a:off x="18624030" y="11272008"/>
              <a:ext cx="2921772" cy="8726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>
                  <a:solidFill>
                    <a:schemeClr val="bg1"/>
                  </a:solidFill>
                  <a:latin typeface="Trebuchet MS" pitchFamily="34" charset="0"/>
                  <a:ea typeface="Roboto Medium" panose="02000000000000000000" pitchFamily="2" charset="0"/>
                  <a:cs typeface="Lato" panose="020F0502020204030203" pitchFamily="34" charset="0"/>
                </a:rPr>
                <a:t>Πολύ + Αρκετά</a:t>
              </a:r>
              <a:endParaRPr lang="en-US" sz="2800" dirty="0">
                <a:solidFill>
                  <a:schemeClr val="bg1"/>
                </a:solidFill>
                <a:latin typeface="Trebuchet MS" pitchFamily="34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9" name="38 - Ορθογώνιο"/>
          <p:cNvSpPr/>
          <p:nvPr/>
        </p:nvSpPr>
        <p:spPr>
          <a:xfrm>
            <a:off x="1224136" y="836712"/>
            <a:ext cx="2699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000" b="1" dirty="0">
                <a:latin typeface="Trebuchet MS" pitchFamily="34" charset="0"/>
              </a:rPr>
              <a:t>ΤΗΝ ΚΥΒΕΡΝΗΣΗ</a:t>
            </a:r>
          </a:p>
        </p:txBody>
      </p:sp>
      <p:sp>
        <p:nvSpPr>
          <p:cNvPr id="40" name="39 - Ορθογώνιο"/>
          <p:cNvSpPr/>
          <p:nvPr/>
        </p:nvSpPr>
        <p:spPr>
          <a:xfrm>
            <a:off x="3851920" y="836712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000" b="1" dirty="0">
                <a:latin typeface="Trebuchet MS" pitchFamily="34" charset="0"/>
              </a:rPr>
              <a:t>ΤΗΝ ΑΞΙΩΜΑΤΙΚΗ ΑΝΤΙΠΟΛΙΤΕΥΣΗ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C90403-773D-5247-9C3E-8AA88BFA54A5}"/>
              </a:ext>
            </a:extLst>
          </p:cNvPr>
          <p:cNvGrpSpPr/>
          <p:nvPr/>
        </p:nvGrpSpPr>
        <p:grpSpPr>
          <a:xfrm>
            <a:off x="5463493" y="5373216"/>
            <a:ext cx="1512168" cy="648072"/>
            <a:chOff x="18480271" y="11106208"/>
            <a:chExt cx="3183518" cy="125884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083607FA-622C-2248-B54E-164F7702FE1C}"/>
                </a:ext>
              </a:extLst>
            </p:cNvPr>
            <p:cNvSpPr/>
            <p:nvPr/>
          </p:nvSpPr>
          <p:spPr>
            <a:xfrm>
              <a:off x="18480271" y="11106208"/>
              <a:ext cx="3183518" cy="12588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1B73AA-45D0-B543-BFB7-C06D458621F3}"/>
                </a:ext>
              </a:extLst>
            </p:cNvPr>
            <p:cNvSpPr txBox="1"/>
            <p:nvPr/>
          </p:nvSpPr>
          <p:spPr>
            <a:xfrm>
              <a:off x="18624031" y="11456879"/>
              <a:ext cx="2921772" cy="6264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chemeClr val="bg1"/>
                  </a:solidFill>
                  <a:latin typeface="Trebuchet MS" pitchFamily="34" charset="0"/>
                  <a:ea typeface="Roboto Medium" panose="02000000000000000000" pitchFamily="2" charset="0"/>
                  <a:cs typeface="Lato" panose="020F0502020204030203" pitchFamily="34" charset="0"/>
                </a:rPr>
                <a:t>ΔΞ/ΔΑ</a:t>
              </a:r>
              <a:endParaRPr lang="en-US" dirty="0">
                <a:solidFill>
                  <a:schemeClr val="bg1"/>
                </a:solidFill>
                <a:latin typeface="Trebuchet MS" pitchFamily="34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ΣΥΡΙΖΑ LOGO2"/>
          <p:cNvPicPr>
            <a:picLocks noChangeAspect="1" noChangeArrowheads="1"/>
          </p:cNvPicPr>
          <p:nvPr/>
        </p:nvPicPr>
        <p:blipFill>
          <a:blip r:embed="rId2" cstate="print"/>
          <a:srcRect t="17444" b="17444"/>
          <a:stretch>
            <a:fillRect/>
          </a:stretch>
        </p:blipFill>
        <p:spPr bwMode="auto">
          <a:xfrm>
            <a:off x="683568" y="2768605"/>
            <a:ext cx="903686" cy="588387"/>
          </a:xfrm>
          <a:prstGeom prst="rect">
            <a:avLst/>
          </a:prstGeom>
          <a:noFill/>
        </p:spPr>
      </p:pic>
      <p:pic>
        <p:nvPicPr>
          <p:cNvPr id="3" name="Picture 6" descr="Νέα Δημοκρατία"/>
          <p:cNvPicPr>
            <a:picLocks noChangeAspect="1" noChangeArrowheads="1"/>
          </p:cNvPicPr>
          <p:nvPr/>
        </p:nvPicPr>
        <p:blipFill>
          <a:blip r:embed="rId3" cstate="print"/>
          <a:srcRect l="12994" t="8986" r="12994" b="8986"/>
          <a:stretch>
            <a:fillRect/>
          </a:stretch>
        </p:blipFill>
        <p:spPr bwMode="auto">
          <a:xfrm>
            <a:off x="683568" y="1486673"/>
            <a:ext cx="874144" cy="60055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539552" y="260648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Για την επόμενη μέρα της πανδημίας και τη διαχείριση των προβλημάτων που δημιούργησε, εμπιστεύεστε: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b="1" dirty="0">
              <a:latin typeface="Trebuchet MS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611125" y="1662984"/>
            <a:ext cx="1377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Trebuchet MS" pitchFamily="34" charset="0"/>
              </a:rPr>
              <a:t>Την Κυβέρνηση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619672" y="2835844"/>
            <a:ext cx="132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Trebuchet MS" pitchFamily="34" charset="0"/>
              </a:rPr>
              <a:t>Την Αξιωματική </a:t>
            </a:r>
          </a:p>
          <a:p>
            <a:r>
              <a:rPr lang="el-GR" sz="1200" b="1" dirty="0">
                <a:latin typeface="Trebuchet MS" pitchFamily="34" charset="0"/>
              </a:rPr>
              <a:t>Αντιπολίτευση</a:t>
            </a:r>
          </a:p>
        </p:txBody>
      </p:sp>
      <p:graphicFrame>
        <p:nvGraphicFramePr>
          <p:cNvPr id="9" name="Chart 28">
            <a:extLst>
              <a:ext uri="{FF2B5EF4-FFF2-40B4-BE49-F238E27FC236}">
                <a16:creationId xmlns:a16="http://schemas.microsoft.com/office/drawing/2014/main" id="{A5F8CF49-29BF-064F-BE74-5E6AB4BB9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259285"/>
              </p:ext>
            </p:extLst>
          </p:nvPr>
        </p:nvGraphicFramePr>
        <p:xfrm>
          <a:off x="2339752" y="1196752"/>
          <a:ext cx="2088232" cy="125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28">
            <a:extLst>
              <a:ext uri="{FF2B5EF4-FFF2-40B4-BE49-F238E27FC236}">
                <a16:creationId xmlns:a16="http://schemas.microsoft.com/office/drawing/2014/main" id="{A5F8CF49-29BF-064F-BE74-5E6AB4BB9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259285"/>
              </p:ext>
            </p:extLst>
          </p:nvPr>
        </p:nvGraphicFramePr>
        <p:xfrm>
          <a:off x="2555776" y="2420888"/>
          <a:ext cx="1728192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6" name="AutoShape 2" descr="The European flag | European Union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The European Union (EU) Logo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072" y="4077072"/>
            <a:ext cx="909600" cy="584129"/>
          </a:xfrm>
          <a:prstGeom prst="rect">
            <a:avLst/>
          </a:prstGeom>
          <a:noFill/>
        </p:spPr>
      </p:pic>
      <p:sp>
        <p:nvSpPr>
          <p:cNvPr id="15" name="14 - TextBox"/>
          <p:cNvSpPr txBox="1"/>
          <p:nvPr/>
        </p:nvSpPr>
        <p:spPr>
          <a:xfrm>
            <a:off x="1646176" y="4149080"/>
            <a:ext cx="132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Trebuchet MS" pitchFamily="34" charset="0"/>
              </a:rPr>
              <a:t>Την Ευρωπαϊκή Ένωση</a:t>
            </a:r>
          </a:p>
        </p:txBody>
      </p:sp>
      <p:graphicFrame>
        <p:nvGraphicFramePr>
          <p:cNvPr id="16" name="Chart 28">
            <a:extLst>
              <a:ext uri="{FF2B5EF4-FFF2-40B4-BE49-F238E27FC236}">
                <a16:creationId xmlns:a16="http://schemas.microsoft.com/office/drawing/2014/main" id="{A5F8CF49-29BF-064F-BE74-5E6AB4BB9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259285"/>
              </p:ext>
            </p:extLst>
          </p:nvPr>
        </p:nvGraphicFramePr>
        <p:xfrm>
          <a:off x="2582280" y="3717032"/>
          <a:ext cx="1728192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34" name="Picture 10" descr="Banks Logo Vectors Free Download"/>
          <p:cNvPicPr>
            <a:picLocks noChangeAspect="1" noChangeArrowheads="1"/>
          </p:cNvPicPr>
          <p:nvPr/>
        </p:nvPicPr>
        <p:blipFill>
          <a:blip r:embed="rId8" cstate="print"/>
          <a:srcRect t="8099" b="13498"/>
          <a:stretch>
            <a:fillRect/>
          </a:stretch>
        </p:blipFill>
        <p:spPr bwMode="auto">
          <a:xfrm>
            <a:off x="4355976" y="3861048"/>
            <a:ext cx="1368152" cy="987952"/>
          </a:xfrm>
          <a:prstGeom prst="rect">
            <a:avLst/>
          </a:prstGeom>
          <a:noFill/>
        </p:spPr>
      </p:pic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A5F8CF49-29BF-064F-BE74-5E6AB4BB9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259285"/>
              </p:ext>
            </p:extLst>
          </p:nvPr>
        </p:nvGraphicFramePr>
        <p:xfrm>
          <a:off x="7092280" y="3717032"/>
          <a:ext cx="1728192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18 - TextBox"/>
          <p:cNvSpPr txBox="1"/>
          <p:nvPr/>
        </p:nvSpPr>
        <p:spPr>
          <a:xfrm>
            <a:off x="5508104" y="422108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Trebuchet MS" pitchFamily="34" charset="0"/>
              </a:rPr>
              <a:t>Το Τραπεζικό Σύστημα</a:t>
            </a:r>
          </a:p>
        </p:txBody>
      </p:sp>
      <p:pic>
        <p:nvPicPr>
          <p:cNvPr id="1036" name="Picture 12" descr="Industry Logo PNG Images | Vector and PSD Files | Free Download on Pngtree"/>
          <p:cNvPicPr>
            <a:picLocks noChangeAspect="1" noChangeArrowheads="1"/>
          </p:cNvPicPr>
          <p:nvPr/>
        </p:nvPicPr>
        <p:blipFill>
          <a:blip r:embed="rId10" cstate="print"/>
          <a:srcRect l="5249" t="20997" r="5249" b="20997"/>
          <a:stretch>
            <a:fillRect/>
          </a:stretch>
        </p:blipFill>
        <p:spPr bwMode="auto">
          <a:xfrm>
            <a:off x="4572000" y="2656976"/>
            <a:ext cx="1080120" cy="700016"/>
          </a:xfrm>
          <a:prstGeom prst="rect">
            <a:avLst/>
          </a:prstGeom>
          <a:noFill/>
        </p:spPr>
      </p:pic>
      <p:sp>
        <p:nvSpPr>
          <p:cNvPr id="21" name="20 - TextBox"/>
          <p:cNvSpPr txBox="1"/>
          <p:nvPr/>
        </p:nvSpPr>
        <p:spPr>
          <a:xfrm>
            <a:off x="5508104" y="278092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Trebuchet MS" pitchFamily="34" charset="0"/>
              </a:rPr>
              <a:t>Την Επιχειρηματικότητα/ </a:t>
            </a:r>
          </a:p>
          <a:p>
            <a:r>
              <a:rPr lang="el-GR" sz="1200" b="1" dirty="0">
                <a:latin typeface="Trebuchet MS" pitchFamily="34" charset="0"/>
              </a:rPr>
              <a:t>Τον Ιδιωτικό Τομέα</a:t>
            </a:r>
          </a:p>
        </p:txBody>
      </p:sp>
      <p:graphicFrame>
        <p:nvGraphicFramePr>
          <p:cNvPr id="22" name="Chart 28">
            <a:extLst>
              <a:ext uri="{FF2B5EF4-FFF2-40B4-BE49-F238E27FC236}">
                <a16:creationId xmlns:a16="http://schemas.microsoft.com/office/drawing/2014/main" id="{A5F8CF49-29BF-064F-BE74-5E6AB4BB9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259285"/>
              </p:ext>
            </p:extLst>
          </p:nvPr>
        </p:nvGraphicFramePr>
        <p:xfrm>
          <a:off x="7164288" y="2348880"/>
          <a:ext cx="1728192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038" name="Picture 14" descr="Head science lab logo icon design Royalty Free Vector Image"/>
          <p:cNvPicPr>
            <a:picLocks noChangeAspect="1" noChangeArrowheads="1"/>
          </p:cNvPicPr>
          <p:nvPr/>
        </p:nvPicPr>
        <p:blipFill>
          <a:blip r:embed="rId12" cstate="print"/>
          <a:srcRect l="5669" t="11274" r="5669" b="22548"/>
          <a:stretch>
            <a:fillRect/>
          </a:stretch>
        </p:blipFill>
        <p:spPr bwMode="auto">
          <a:xfrm>
            <a:off x="4499992" y="1340768"/>
            <a:ext cx="1210675" cy="795173"/>
          </a:xfrm>
          <a:prstGeom prst="rect">
            <a:avLst/>
          </a:prstGeom>
          <a:noFill/>
        </p:spPr>
      </p:pic>
      <p:sp>
        <p:nvSpPr>
          <p:cNvPr id="24" name="23 - TextBox"/>
          <p:cNvSpPr txBox="1"/>
          <p:nvPr/>
        </p:nvSpPr>
        <p:spPr>
          <a:xfrm>
            <a:off x="5508104" y="155679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Trebuchet MS" pitchFamily="34" charset="0"/>
              </a:rPr>
              <a:t>Την Επιστημονική Κοινότητα</a:t>
            </a:r>
          </a:p>
        </p:txBody>
      </p:sp>
      <p:graphicFrame>
        <p:nvGraphicFramePr>
          <p:cNvPr id="25" name="Chart 28">
            <a:extLst>
              <a:ext uri="{FF2B5EF4-FFF2-40B4-BE49-F238E27FC236}">
                <a16:creationId xmlns:a16="http://schemas.microsoft.com/office/drawing/2014/main" id="{A5F8CF49-29BF-064F-BE74-5E6AB4BB9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259285"/>
              </p:ext>
            </p:extLst>
          </p:nvPr>
        </p:nvGraphicFramePr>
        <p:xfrm>
          <a:off x="7164288" y="1124744"/>
          <a:ext cx="1728192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260648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Ποια εμπιστεύεστε περισσότερο για την ενημέρωσή σας;</a:t>
            </a:r>
            <a:r>
              <a:rPr lang="en-US" b="1" dirty="0">
                <a:latin typeface="Trebuchet MS" pitchFamily="34" charset="0"/>
              </a:rPr>
              <a:t>”</a:t>
            </a:r>
            <a:r>
              <a:rPr lang="el-GR" b="1" dirty="0">
                <a:latin typeface="Trebuchet MS" pitchFamily="34" charset="0"/>
              </a:rPr>
              <a:t> </a:t>
            </a:r>
            <a:r>
              <a:rPr lang="el-GR" sz="1400" i="1" dirty="0">
                <a:latin typeface="Trebuchet MS" pitchFamily="34" charset="0"/>
              </a:rPr>
              <a:t>(μέχρι 2 επιλογές)</a:t>
            </a:r>
          </a:p>
        </p:txBody>
      </p:sp>
      <p:graphicFrame>
        <p:nvGraphicFramePr>
          <p:cNvPr id="3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809831"/>
              </p:ext>
            </p:extLst>
          </p:nvPr>
        </p:nvGraphicFramePr>
        <p:xfrm>
          <a:off x="323528" y="1340768"/>
          <a:ext cx="83529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26064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latin typeface="Trebuchet MS" pitchFamily="34" charset="0"/>
              </a:rPr>
              <a:t>“</a:t>
            </a:r>
            <a:r>
              <a:rPr lang="el-GR" b="1">
                <a:latin typeface="Trebuchet MS" pitchFamily="34" charset="0"/>
              </a:rPr>
              <a:t>Ποια συναισθήματα περιγράφουν καλύτερα την τρέχουσα συναισθηματική σας κατάσταση;</a:t>
            </a:r>
            <a:r>
              <a:rPr lang="en-US" b="1">
                <a:latin typeface="Trebuchet MS" pitchFamily="34" charset="0"/>
              </a:rPr>
              <a:t>”</a:t>
            </a:r>
            <a:r>
              <a:rPr lang="el-GR" b="1">
                <a:latin typeface="Trebuchet MS" pitchFamily="34" charset="0"/>
              </a:rPr>
              <a:t> </a:t>
            </a:r>
            <a:r>
              <a:rPr lang="el-GR" sz="1400" i="1">
                <a:latin typeface="Trebuchet MS" pitchFamily="34" charset="0"/>
              </a:rPr>
              <a:t>(πολλαπλή επιλογή)</a:t>
            </a:r>
            <a:endParaRPr lang="el-GR" sz="1400" i="1" dirty="0">
              <a:latin typeface="Trebuchet MS" pitchFamily="34" charset="0"/>
            </a:endParaRPr>
          </a:p>
        </p:txBody>
      </p:sp>
      <p:grpSp>
        <p:nvGrpSpPr>
          <p:cNvPr id="37" name="Group 1">
            <a:extLst>
              <a:ext uri="{FF2B5EF4-FFF2-40B4-BE49-F238E27FC236}">
                <a16:creationId xmlns:a16="http://schemas.microsoft.com/office/drawing/2014/main" id="{5D45774D-E0B2-B047-B494-324250AC628E}"/>
              </a:ext>
            </a:extLst>
          </p:cNvPr>
          <p:cNvGrpSpPr/>
          <p:nvPr/>
        </p:nvGrpSpPr>
        <p:grpSpPr>
          <a:xfrm flipH="1">
            <a:off x="251520" y="1742483"/>
            <a:ext cx="2828262" cy="3672408"/>
            <a:chOff x="16562476" y="4839075"/>
            <a:chExt cx="6116675" cy="7267555"/>
          </a:xfrm>
        </p:grpSpPr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E0527539-8743-954C-92B8-9ADECFC7D50E}"/>
                </a:ext>
              </a:extLst>
            </p:cNvPr>
            <p:cNvSpPr/>
            <p:nvPr/>
          </p:nvSpPr>
          <p:spPr>
            <a:xfrm flipH="1">
              <a:off x="17292171" y="5089262"/>
              <a:ext cx="5242887" cy="3868743"/>
            </a:xfrm>
            <a:custGeom>
              <a:avLst/>
              <a:gdLst>
                <a:gd name="connsiteX0" fmla="*/ 2412834 w 3218957"/>
                <a:gd name="connsiteY0" fmla="*/ 126381 h 2375278"/>
                <a:gd name="connsiteX1" fmla="*/ 137498 w 3218957"/>
                <a:gd name="connsiteY1" fmla="*/ 628694 h 2375278"/>
                <a:gd name="connsiteX2" fmla="*/ 167351 w 3218957"/>
                <a:gd name="connsiteY2" fmla="*/ 2175870 h 2375278"/>
                <a:gd name="connsiteX3" fmla="*/ 3230553 w 3218957"/>
                <a:gd name="connsiteY3" fmla="*/ 2377055 h 2375278"/>
                <a:gd name="connsiteX4" fmla="*/ 2412834 w 3218957"/>
                <a:gd name="connsiteY4" fmla="*/ 126381 h 2375278"/>
                <a:gd name="connsiteX5" fmla="*/ 2412834 w 3218957"/>
                <a:gd name="connsiteY5" fmla="*/ 126381 h 237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8957" h="2375278">
                  <a:moveTo>
                    <a:pt x="2412834" y="126381"/>
                  </a:moveTo>
                  <a:cubicBezTo>
                    <a:pt x="1667801" y="69271"/>
                    <a:pt x="942237" y="-317523"/>
                    <a:pt x="137498" y="628694"/>
                  </a:cubicBezTo>
                  <a:cubicBezTo>
                    <a:pt x="-59793" y="1304935"/>
                    <a:pt x="-40324" y="1508716"/>
                    <a:pt x="167351" y="2175870"/>
                  </a:cubicBezTo>
                  <a:lnTo>
                    <a:pt x="3230553" y="2377055"/>
                  </a:lnTo>
                  <a:cubicBezTo>
                    <a:pt x="2957980" y="1626831"/>
                    <a:pt x="3365541" y="676719"/>
                    <a:pt x="2412834" y="126381"/>
                  </a:cubicBezTo>
                  <a:lnTo>
                    <a:pt x="2412834" y="126381"/>
                  </a:lnTo>
                  <a:close/>
                </a:path>
              </a:pathLst>
            </a:custGeom>
            <a:solidFill>
              <a:schemeClr val="accent1"/>
            </a:solidFill>
            <a:ln w="12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65">
              <a:extLst>
                <a:ext uri="{FF2B5EF4-FFF2-40B4-BE49-F238E27FC236}">
                  <a16:creationId xmlns:a16="http://schemas.microsoft.com/office/drawing/2014/main" id="{A08A3C7E-4159-6947-A0B4-7780C1A0FBCB}"/>
                </a:ext>
              </a:extLst>
            </p:cNvPr>
            <p:cNvSpPr/>
            <p:nvPr/>
          </p:nvSpPr>
          <p:spPr>
            <a:xfrm flipH="1">
              <a:off x="16562476" y="4839075"/>
              <a:ext cx="6116675" cy="7267555"/>
            </a:xfrm>
            <a:custGeom>
              <a:avLst/>
              <a:gdLst>
                <a:gd name="connsiteX0" fmla="*/ 2853658 w 6116675"/>
                <a:gd name="connsiteY0" fmla="*/ 404765 h 7267555"/>
                <a:gd name="connsiteX1" fmla="*/ 2162886 w 6116675"/>
                <a:gd name="connsiteY1" fmla="*/ 462374 h 7267555"/>
                <a:gd name="connsiteX2" fmla="*/ 1019176 w 6116675"/>
                <a:gd name="connsiteY2" fmla="*/ 1056426 h 7267555"/>
                <a:gd name="connsiteX3" fmla="*/ 530825 w 6116675"/>
                <a:gd name="connsiteY3" fmla="*/ 1984502 h 7267555"/>
                <a:gd name="connsiteX4" fmla="*/ 537168 w 6116675"/>
                <a:gd name="connsiteY4" fmla="*/ 3043649 h 7267555"/>
                <a:gd name="connsiteX5" fmla="*/ 854278 w 6116675"/>
                <a:gd name="connsiteY5" fmla="*/ 3531998 h 7267555"/>
                <a:gd name="connsiteX6" fmla="*/ 1177730 w 6116675"/>
                <a:gd name="connsiteY6" fmla="*/ 3764545 h 7267555"/>
                <a:gd name="connsiteX7" fmla="*/ 1583632 w 6116675"/>
                <a:gd name="connsiteY7" fmla="*/ 3813170 h 7267555"/>
                <a:gd name="connsiteX8" fmla="*/ 1702019 w 6116675"/>
                <a:gd name="connsiteY8" fmla="*/ 3686326 h 7267555"/>
                <a:gd name="connsiteX9" fmla="*/ 1763063 w 6116675"/>
                <a:gd name="connsiteY9" fmla="*/ 3581415 h 7267555"/>
                <a:gd name="connsiteX10" fmla="*/ 1813797 w 6116675"/>
                <a:gd name="connsiteY10" fmla="*/ 3473636 h 7267555"/>
                <a:gd name="connsiteX11" fmla="*/ 1689337 w 6116675"/>
                <a:gd name="connsiteY11" fmla="*/ 3236029 h 7267555"/>
                <a:gd name="connsiteX12" fmla="*/ 1621686 w 6116675"/>
                <a:gd name="connsiteY12" fmla="*/ 2908349 h 7267555"/>
                <a:gd name="connsiteX13" fmla="*/ 1824637 w 6116675"/>
                <a:gd name="connsiteY13" fmla="*/ 2629293 h 7267555"/>
                <a:gd name="connsiteX14" fmla="*/ 2103793 w 6116675"/>
                <a:gd name="connsiteY14" fmla="*/ 2564780 h 7267555"/>
                <a:gd name="connsiteX15" fmla="*/ 2197267 w 6116675"/>
                <a:gd name="connsiteY15" fmla="*/ 2580408 h 7267555"/>
                <a:gd name="connsiteX16" fmla="*/ 2188254 w 6116675"/>
                <a:gd name="connsiteY16" fmla="*/ 2559527 h 7267555"/>
                <a:gd name="connsiteX17" fmla="*/ 2317212 w 6116675"/>
                <a:gd name="connsiteY17" fmla="*/ 2409429 h 7267555"/>
                <a:gd name="connsiteX18" fmla="*/ 2858414 w 6116675"/>
                <a:gd name="connsiteY18" fmla="*/ 2170540 h 7267555"/>
                <a:gd name="connsiteX19" fmla="*/ 3748436 w 6116675"/>
                <a:gd name="connsiteY19" fmla="*/ 2202250 h 7267555"/>
                <a:gd name="connsiteX20" fmla="*/ 4837181 w 6116675"/>
                <a:gd name="connsiteY20" fmla="*/ 1584943 h 7267555"/>
                <a:gd name="connsiteX21" fmla="*/ 4775873 w 6116675"/>
                <a:gd name="connsiteY21" fmla="*/ 1333369 h 7267555"/>
                <a:gd name="connsiteX22" fmla="*/ 3553942 w 6116675"/>
                <a:gd name="connsiteY22" fmla="*/ 496198 h 7267555"/>
                <a:gd name="connsiteX23" fmla="*/ 2853658 w 6116675"/>
                <a:gd name="connsiteY23" fmla="*/ 404765 h 7267555"/>
                <a:gd name="connsiteX24" fmla="*/ 2775965 w 6116675"/>
                <a:gd name="connsiteY24" fmla="*/ 1507 h 7267555"/>
                <a:gd name="connsiteX25" fmla="*/ 3691357 w 6116675"/>
                <a:gd name="connsiteY25" fmla="*/ 141036 h 7267555"/>
                <a:gd name="connsiteX26" fmla="*/ 4520071 w 6116675"/>
                <a:gd name="connsiteY26" fmla="*/ 479285 h 7267555"/>
                <a:gd name="connsiteX27" fmla="*/ 5179659 w 6116675"/>
                <a:gd name="connsiteY27" fmla="*/ 1022601 h 7267555"/>
                <a:gd name="connsiteX28" fmla="*/ 5298048 w 6116675"/>
                <a:gd name="connsiteY28" fmla="*/ 1312228 h 7267555"/>
                <a:gd name="connsiteX29" fmla="*/ 5412208 w 6116675"/>
                <a:gd name="connsiteY29" fmla="*/ 1777323 h 7267555"/>
                <a:gd name="connsiteX30" fmla="*/ 5553850 w 6116675"/>
                <a:gd name="connsiteY30" fmla="*/ 2145170 h 7267555"/>
                <a:gd name="connsiteX31" fmla="*/ 5585561 w 6116675"/>
                <a:gd name="connsiteY31" fmla="*/ 2343893 h 7267555"/>
                <a:gd name="connsiteX32" fmla="*/ 5486200 w 6116675"/>
                <a:gd name="connsiteY32" fmla="*/ 2637748 h 7267555"/>
                <a:gd name="connsiteX33" fmla="*/ 5496769 w 6116675"/>
                <a:gd name="connsiteY33" fmla="*/ 2726539 h 7267555"/>
                <a:gd name="connsiteX34" fmla="*/ 5539052 w 6116675"/>
                <a:gd name="connsiteY34" fmla="*/ 2819557 h 7267555"/>
                <a:gd name="connsiteX35" fmla="*/ 5809651 w 6116675"/>
                <a:gd name="connsiteY35" fmla="*/ 3140896 h 7267555"/>
                <a:gd name="connsiteX36" fmla="*/ 6002031 w 6116675"/>
                <a:gd name="connsiteY36" fmla="*/ 3384013 h 7267555"/>
                <a:gd name="connsiteX37" fmla="*/ 6116192 w 6116675"/>
                <a:gd name="connsiteY37" fmla="*/ 3629246 h 7267555"/>
                <a:gd name="connsiteX38" fmla="*/ 6059112 w 6116675"/>
                <a:gd name="connsiteY38" fmla="*/ 3756090 h 7267555"/>
                <a:gd name="connsiteX39" fmla="*/ 5906899 w 6116675"/>
                <a:gd name="connsiteY39" fmla="*/ 3857565 h 7267555"/>
                <a:gd name="connsiteX40" fmla="*/ 5697606 w 6116675"/>
                <a:gd name="connsiteY40" fmla="*/ 3994979 h 7267555"/>
                <a:gd name="connsiteX41" fmla="*/ 5708176 w 6116675"/>
                <a:gd name="connsiteY41" fmla="*/ 4195816 h 7267555"/>
                <a:gd name="connsiteX42" fmla="*/ 5771598 w 6116675"/>
                <a:gd name="connsiteY42" fmla="*/ 4267695 h 7267555"/>
                <a:gd name="connsiteX43" fmla="*/ 5771598 w 6116675"/>
                <a:gd name="connsiteY43" fmla="*/ 4362827 h 7267555"/>
                <a:gd name="connsiteX44" fmla="*/ 5653211 w 6116675"/>
                <a:gd name="connsiteY44" fmla="*/ 4489671 h 7267555"/>
                <a:gd name="connsiteX45" fmla="*/ 5570762 w 6116675"/>
                <a:gd name="connsiteY45" fmla="*/ 4544636 h 7267555"/>
                <a:gd name="connsiteX46" fmla="*/ 5642640 w 6116675"/>
                <a:gd name="connsiteY46" fmla="*/ 4610173 h 7267555"/>
                <a:gd name="connsiteX47" fmla="*/ 5706062 w 6116675"/>
                <a:gd name="connsiteY47" fmla="*/ 4709533 h 7267555"/>
                <a:gd name="connsiteX48" fmla="*/ 5570762 w 6116675"/>
                <a:gd name="connsiteY48" fmla="*/ 4853289 h 7267555"/>
                <a:gd name="connsiteX49" fmla="*/ 5498885 w 6116675"/>
                <a:gd name="connsiteY49" fmla="*/ 4931511 h 7267555"/>
                <a:gd name="connsiteX50" fmla="*/ 5467173 w 6116675"/>
                <a:gd name="connsiteY50" fmla="*/ 5041441 h 7267555"/>
                <a:gd name="connsiteX51" fmla="*/ 5545394 w 6116675"/>
                <a:gd name="connsiteY51" fmla="*/ 5204225 h 7267555"/>
                <a:gd name="connsiteX52" fmla="*/ 5424892 w 6116675"/>
                <a:gd name="connsiteY52" fmla="*/ 5527677 h 7267555"/>
                <a:gd name="connsiteX53" fmla="*/ 5097212 w 6116675"/>
                <a:gd name="connsiteY53" fmla="*/ 5660865 h 7267555"/>
                <a:gd name="connsiteX54" fmla="*/ 4583493 w 6116675"/>
                <a:gd name="connsiteY54" fmla="*/ 5677776 h 7267555"/>
                <a:gd name="connsiteX55" fmla="*/ 3797060 w 6116675"/>
                <a:gd name="connsiteY55" fmla="*/ 5840560 h 7267555"/>
                <a:gd name="connsiteX56" fmla="*/ 3469379 w 6116675"/>
                <a:gd name="connsiteY56" fmla="*/ 6225319 h 7267555"/>
                <a:gd name="connsiteX57" fmla="*/ 3293912 w 6116675"/>
                <a:gd name="connsiteY57" fmla="*/ 6703099 h 7267555"/>
                <a:gd name="connsiteX58" fmla="*/ 3116330 w 6116675"/>
                <a:gd name="connsiteY58" fmla="*/ 7263326 h 7267555"/>
                <a:gd name="connsiteX59" fmla="*/ 2076596 w 6116675"/>
                <a:gd name="connsiteY59" fmla="*/ 7253192 h 7267555"/>
                <a:gd name="connsiteX60" fmla="*/ 2074097 w 6116675"/>
                <a:gd name="connsiteY60" fmla="*/ 7263325 h 7267555"/>
                <a:gd name="connsiteX61" fmla="*/ 344789 w 6116675"/>
                <a:gd name="connsiteY61" fmla="*/ 7267555 h 7267555"/>
                <a:gd name="connsiteX62" fmla="*/ 733778 w 6116675"/>
                <a:gd name="connsiteY62" fmla="*/ 5977974 h 7267555"/>
                <a:gd name="connsiteX63" fmla="*/ 921930 w 6116675"/>
                <a:gd name="connsiteY63" fmla="*/ 5282446 h 7267555"/>
                <a:gd name="connsiteX64" fmla="*/ 993808 w 6116675"/>
                <a:gd name="connsiteY64" fmla="*/ 4855405 h 7267555"/>
                <a:gd name="connsiteX65" fmla="*/ 957868 w 6116675"/>
                <a:gd name="connsiteY65" fmla="*/ 4479100 h 7267555"/>
                <a:gd name="connsiteX66" fmla="*/ 885991 w 6116675"/>
                <a:gd name="connsiteY66" fmla="*/ 4394538 h 7267555"/>
                <a:gd name="connsiteX67" fmla="*/ 890598 w 6116675"/>
                <a:gd name="connsiteY67" fmla="*/ 4392416 h 7267555"/>
                <a:gd name="connsiteX68" fmla="*/ 678018 w 6116675"/>
                <a:gd name="connsiteY68" fmla="*/ 4174146 h 7267555"/>
                <a:gd name="connsiteX69" fmla="*/ 477974 w 6116675"/>
                <a:gd name="connsiteY69" fmla="*/ 3918873 h 7267555"/>
                <a:gd name="connsiteX70" fmla="*/ 97442 w 6116675"/>
                <a:gd name="connsiteY70" fmla="*/ 3126097 h 7267555"/>
                <a:gd name="connsiteX71" fmla="*/ 4424 w 6116675"/>
                <a:gd name="connsiteY71" fmla="*/ 2259330 h 7267555"/>
                <a:gd name="connsiteX72" fmla="*/ 351130 w 6116675"/>
                <a:gd name="connsiteY72" fmla="*/ 1128304 h 7267555"/>
                <a:gd name="connsiteX73" fmla="*/ 1642825 w 6116675"/>
                <a:gd name="connsiteY73" fmla="*/ 155833 h 7267555"/>
                <a:gd name="connsiteX74" fmla="*/ 2775965 w 6116675"/>
                <a:gd name="connsiteY74" fmla="*/ 1507 h 726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116675" h="7267555">
                  <a:moveTo>
                    <a:pt x="2853658" y="404765"/>
                  </a:moveTo>
                  <a:cubicBezTo>
                    <a:pt x="2619525" y="398952"/>
                    <a:pt x="2386978" y="417978"/>
                    <a:pt x="2162886" y="462374"/>
                  </a:cubicBezTo>
                  <a:cubicBezTo>
                    <a:pt x="1731617" y="546935"/>
                    <a:pt x="1325716" y="732973"/>
                    <a:pt x="1019176" y="1056426"/>
                  </a:cubicBezTo>
                  <a:cubicBezTo>
                    <a:pt x="765488" y="1318570"/>
                    <a:pt x="615389" y="1650479"/>
                    <a:pt x="530825" y="1984502"/>
                  </a:cubicBezTo>
                  <a:cubicBezTo>
                    <a:pt x="442036" y="2331208"/>
                    <a:pt x="412438" y="2694827"/>
                    <a:pt x="537168" y="3043649"/>
                  </a:cubicBezTo>
                  <a:cubicBezTo>
                    <a:pt x="604818" y="3227573"/>
                    <a:pt x="714751" y="3398812"/>
                    <a:pt x="854278" y="3531998"/>
                  </a:cubicBezTo>
                  <a:cubicBezTo>
                    <a:pt x="949412" y="3625018"/>
                    <a:pt x="1059343" y="3699009"/>
                    <a:pt x="1177730" y="3764545"/>
                  </a:cubicBezTo>
                  <a:cubicBezTo>
                    <a:pt x="1306688" y="3836423"/>
                    <a:pt x="1458902" y="3885047"/>
                    <a:pt x="1583632" y="3813170"/>
                  </a:cubicBezTo>
                  <a:cubicBezTo>
                    <a:pt x="1634369" y="3781458"/>
                    <a:pt x="1670309" y="3734949"/>
                    <a:pt x="1702019" y="3686326"/>
                  </a:cubicBezTo>
                  <a:cubicBezTo>
                    <a:pt x="1723160" y="3652501"/>
                    <a:pt x="1743772" y="3617618"/>
                    <a:pt x="1763063" y="3581415"/>
                  </a:cubicBezTo>
                  <a:lnTo>
                    <a:pt x="1813797" y="3473636"/>
                  </a:lnTo>
                  <a:lnTo>
                    <a:pt x="1689337" y="3236029"/>
                  </a:lnTo>
                  <a:cubicBezTo>
                    <a:pt x="1642827" y="3130326"/>
                    <a:pt x="1604773" y="3018280"/>
                    <a:pt x="1621686" y="2908349"/>
                  </a:cubicBezTo>
                  <a:cubicBezTo>
                    <a:pt x="1638599" y="2789961"/>
                    <a:pt x="1714704" y="2694829"/>
                    <a:pt x="1824637" y="2629293"/>
                  </a:cubicBezTo>
                  <a:cubicBezTo>
                    <a:pt x="1910256" y="2580141"/>
                    <a:pt x="2007768" y="2558339"/>
                    <a:pt x="2103793" y="2564780"/>
                  </a:cubicBezTo>
                  <a:lnTo>
                    <a:pt x="2197267" y="2580408"/>
                  </a:lnTo>
                  <a:lnTo>
                    <a:pt x="2188254" y="2559527"/>
                  </a:lnTo>
                  <a:cubicBezTo>
                    <a:pt x="2224194" y="2504561"/>
                    <a:pt x="2266475" y="2453824"/>
                    <a:pt x="2317212" y="2409429"/>
                  </a:cubicBezTo>
                  <a:cubicBezTo>
                    <a:pt x="2469426" y="2269900"/>
                    <a:pt x="2655463" y="2198022"/>
                    <a:pt x="2858414" y="2170540"/>
                  </a:cubicBezTo>
                  <a:cubicBezTo>
                    <a:pt x="3145927" y="2130372"/>
                    <a:pt x="3452468" y="2181109"/>
                    <a:pt x="3748436" y="2202250"/>
                  </a:cubicBezTo>
                  <a:cubicBezTo>
                    <a:pt x="4285409" y="2240303"/>
                    <a:pt x="4830839" y="2039468"/>
                    <a:pt x="4837181" y="1584943"/>
                  </a:cubicBezTo>
                  <a:cubicBezTo>
                    <a:pt x="4839295" y="1500380"/>
                    <a:pt x="4811812" y="1415817"/>
                    <a:pt x="4775873" y="1333369"/>
                  </a:cubicBezTo>
                  <a:cubicBezTo>
                    <a:pt x="4564466" y="868274"/>
                    <a:pt x="4067661" y="618814"/>
                    <a:pt x="3553942" y="496198"/>
                  </a:cubicBezTo>
                  <a:cubicBezTo>
                    <a:pt x="3323509" y="441233"/>
                    <a:pt x="3087790" y="410579"/>
                    <a:pt x="2853658" y="404765"/>
                  </a:cubicBezTo>
                  <a:close/>
                  <a:moveTo>
                    <a:pt x="2775965" y="1507"/>
                  </a:moveTo>
                  <a:cubicBezTo>
                    <a:pt x="3086733" y="12077"/>
                    <a:pt x="3395388" y="58586"/>
                    <a:pt x="3691357" y="141036"/>
                  </a:cubicBezTo>
                  <a:cubicBezTo>
                    <a:pt x="3978869" y="223483"/>
                    <a:pt x="4255813" y="335530"/>
                    <a:pt x="4520071" y="479285"/>
                  </a:cubicBezTo>
                  <a:cubicBezTo>
                    <a:pt x="4780102" y="618814"/>
                    <a:pt x="5027447" y="787939"/>
                    <a:pt x="5179659" y="1022601"/>
                  </a:cubicBezTo>
                  <a:cubicBezTo>
                    <a:pt x="5234626" y="1111391"/>
                    <a:pt x="5276907" y="1210753"/>
                    <a:pt x="5298048" y="1312228"/>
                  </a:cubicBezTo>
                  <a:cubicBezTo>
                    <a:pt x="5327644" y="1470784"/>
                    <a:pt x="5361470" y="1627224"/>
                    <a:pt x="5412208" y="1777323"/>
                  </a:cubicBezTo>
                  <a:cubicBezTo>
                    <a:pt x="5450260" y="1902053"/>
                    <a:pt x="5496769" y="2024669"/>
                    <a:pt x="5553850" y="2145170"/>
                  </a:cubicBezTo>
                  <a:cubicBezTo>
                    <a:pt x="5585561" y="2206478"/>
                    <a:pt x="5600360" y="2276243"/>
                    <a:pt x="5585561" y="2343893"/>
                  </a:cubicBezTo>
                  <a:cubicBezTo>
                    <a:pt x="5564421" y="2447482"/>
                    <a:pt x="5492541" y="2536273"/>
                    <a:pt x="5486200" y="2637748"/>
                  </a:cubicBezTo>
                  <a:cubicBezTo>
                    <a:pt x="5486200" y="2669459"/>
                    <a:pt x="5490428" y="2699056"/>
                    <a:pt x="5496769" y="2726539"/>
                  </a:cubicBezTo>
                  <a:cubicBezTo>
                    <a:pt x="5507340" y="2762478"/>
                    <a:pt x="5522139" y="2792075"/>
                    <a:pt x="5539052" y="2819557"/>
                  </a:cubicBezTo>
                  <a:cubicBezTo>
                    <a:pt x="5632070" y="2925262"/>
                    <a:pt x="5720861" y="3030964"/>
                    <a:pt x="5809651" y="3140896"/>
                  </a:cubicBezTo>
                  <a:cubicBezTo>
                    <a:pt x="5877303" y="3221231"/>
                    <a:pt x="5940725" y="3307908"/>
                    <a:pt x="6002031" y="3384013"/>
                  </a:cubicBezTo>
                  <a:cubicBezTo>
                    <a:pt x="6065453" y="3458005"/>
                    <a:pt x="6122534" y="3529884"/>
                    <a:pt x="6116192" y="3629246"/>
                  </a:cubicBezTo>
                  <a:cubicBezTo>
                    <a:pt x="6111964" y="3677869"/>
                    <a:pt x="6090823" y="3718036"/>
                    <a:pt x="6059112" y="3756090"/>
                  </a:cubicBezTo>
                  <a:cubicBezTo>
                    <a:pt x="6021058" y="3800485"/>
                    <a:pt x="5963979" y="3834309"/>
                    <a:pt x="5906899" y="3857565"/>
                  </a:cubicBezTo>
                  <a:cubicBezTo>
                    <a:pt x="5828678" y="3893503"/>
                    <a:pt x="5739888" y="3923101"/>
                    <a:pt x="5697606" y="3994979"/>
                  </a:cubicBezTo>
                  <a:cubicBezTo>
                    <a:pt x="5661667" y="4058401"/>
                    <a:pt x="5668010" y="4134508"/>
                    <a:pt x="5708176" y="4195816"/>
                  </a:cubicBezTo>
                  <a:cubicBezTo>
                    <a:pt x="5725089" y="4223298"/>
                    <a:pt x="5746229" y="4246553"/>
                    <a:pt x="5771598" y="4267695"/>
                  </a:cubicBezTo>
                  <a:cubicBezTo>
                    <a:pt x="5782169" y="4297291"/>
                    <a:pt x="5782169" y="4331117"/>
                    <a:pt x="5771598" y="4362827"/>
                  </a:cubicBezTo>
                  <a:cubicBezTo>
                    <a:pt x="5748343" y="4417792"/>
                    <a:pt x="5699720" y="4455845"/>
                    <a:pt x="5653211" y="4489671"/>
                  </a:cubicBezTo>
                  <a:cubicBezTo>
                    <a:pt x="5627843" y="4510812"/>
                    <a:pt x="5598245" y="4527723"/>
                    <a:pt x="5570762" y="4544636"/>
                  </a:cubicBezTo>
                  <a:cubicBezTo>
                    <a:pt x="5596131" y="4565777"/>
                    <a:pt x="5617272" y="4589031"/>
                    <a:pt x="5642640" y="4610173"/>
                  </a:cubicBezTo>
                  <a:cubicBezTo>
                    <a:pt x="5674352" y="4637656"/>
                    <a:pt x="5706062" y="4669366"/>
                    <a:pt x="5706062" y="4709533"/>
                  </a:cubicBezTo>
                  <a:cubicBezTo>
                    <a:pt x="5706062" y="4777183"/>
                    <a:pt x="5627843" y="4808895"/>
                    <a:pt x="5570762" y="4853289"/>
                  </a:cubicBezTo>
                  <a:cubicBezTo>
                    <a:pt x="5541166" y="4874431"/>
                    <a:pt x="5515796" y="4899799"/>
                    <a:pt x="5498885" y="4931511"/>
                  </a:cubicBezTo>
                  <a:cubicBezTo>
                    <a:pt x="5477744" y="4965335"/>
                    <a:pt x="5462945" y="5001275"/>
                    <a:pt x="5467173" y="5041441"/>
                  </a:cubicBezTo>
                  <a:cubicBezTo>
                    <a:pt x="5473515" y="5102749"/>
                    <a:pt x="5524253" y="5147145"/>
                    <a:pt x="5545394" y="5204225"/>
                  </a:cubicBezTo>
                  <a:cubicBezTo>
                    <a:pt x="5591903" y="5322613"/>
                    <a:pt x="5532709" y="5445229"/>
                    <a:pt x="5424892" y="5527677"/>
                  </a:cubicBezTo>
                  <a:cubicBezTo>
                    <a:pt x="5340329" y="5595329"/>
                    <a:pt x="5221942" y="5639723"/>
                    <a:pt x="5097212" y="5660865"/>
                  </a:cubicBezTo>
                  <a:cubicBezTo>
                    <a:pt x="4925971" y="5688347"/>
                    <a:pt x="4754732" y="5677776"/>
                    <a:pt x="4583493" y="5677776"/>
                  </a:cubicBezTo>
                  <a:cubicBezTo>
                    <a:pt x="4310778" y="5673547"/>
                    <a:pt x="4025380" y="5690461"/>
                    <a:pt x="3797060" y="5840560"/>
                  </a:cubicBezTo>
                  <a:cubicBezTo>
                    <a:pt x="3646962" y="5935692"/>
                    <a:pt x="3547600" y="6070993"/>
                    <a:pt x="3469379" y="6225319"/>
                  </a:cubicBezTo>
                  <a:cubicBezTo>
                    <a:pt x="3393272" y="6375418"/>
                    <a:pt x="3344649" y="6542429"/>
                    <a:pt x="3293912" y="6703099"/>
                  </a:cubicBezTo>
                  <a:cubicBezTo>
                    <a:pt x="3236832" y="6891251"/>
                    <a:pt x="3177638" y="7079403"/>
                    <a:pt x="3116330" y="7263326"/>
                  </a:cubicBezTo>
                  <a:lnTo>
                    <a:pt x="2076596" y="7253192"/>
                  </a:lnTo>
                  <a:lnTo>
                    <a:pt x="2074097" y="7263325"/>
                  </a:lnTo>
                  <a:lnTo>
                    <a:pt x="344789" y="7267555"/>
                  </a:lnTo>
                  <a:cubicBezTo>
                    <a:pt x="473747" y="6838399"/>
                    <a:pt x="602705" y="6407129"/>
                    <a:pt x="733778" y="5977974"/>
                  </a:cubicBezTo>
                  <a:cubicBezTo>
                    <a:pt x="801428" y="5749654"/>
                    <a:pt x="871192" y="5510765"/>
                    <a:pt x="921930" y="5282446"/>
                  </a:cubicBezTo>
                  <a:cubicBezTo>
                    <a:pt x="953640" y="5138689"/>
                    <a:pt x="976895" y="4992818"/>
                    <a:pt x="993808" y="4855405"/>
                  </a:cubicBezTo>
                  <a:cubicBezTo>
                    <a:pt x="1010721" y="4724331"/>
                    <a:pt x="1025519" y="4599601"/>
                    <a:pt x="957868" y="4479100"/>
                  </a:cubicBezTo>
                  <a:cubicBezTo>
                    <a:pt x="938843" y="4449504"/>
                    <a:pt x="913473" y="4417792"/>
                    <a:pt x="885991" y="4394538"/>
                  </a:cubicBezTo>
                  <a:lnTo>
                    <a:pt x="890598" y="4392416"/>
                  </a:lnTo>
                  <a:lnTo>
                    <a:pt x="678018" y="4174146"/>
                  </a:lnTo>
                  <a:cubicBezTo>
                    <a:pt x="606932" y="4092755"/>
                    <a:pt x="540339" y="4007663"/>
                    <a:pt x="477974" y="3918873"/>
                  </a:cubicBezTo>
                  <a:cubicBezTo>
                    <a:pt x="306735" y="3675755"/>
                    <a:pt x="179891" y="3405154"/>
                    <a:pt x="97442" y="3126097"/>
                  </a:cubicBezTo>
                  <a:cubicBezTo>
                    <a:pt x="19221" y="2847041"/>
                    <a:pt x="-12489" y="2553184"/>
                    <a:pt x="4424" y="2259330"/>
                  </a:cubicBezTo>
                  <a:cubicBezTo>
                    <a:pt x="29792" y="1855544"/>
                    <a:pt x="139724" y="1464441"/>
                    <a:pt x="351130" y="1128304"/>
                  </a:cubicBezTo>
                  <a:cubicBezTo>
                    <a:pt x="638644" y="671665"/>
                    <a:pt x="1101623" y="337642"/>
                    <a:pt x="1642825" y="155833"/>
                  </a:cubicBezTo>
                  <a:cubicBezTo>
                    <a:pt x="2010673" y="35331"/>
                    <a:pt x="2395433" y="-9064"/>
                    <a:pt x="2775965" y="1507"/>
                  </a:cubicBezTo>
                  <a:close/>
                </a:path>
              </a:pathLst>
            </a:custGeom>
            <a:solidFill>
              <a:schemeClr val="tx2"/>
            </a:solidFill>
            <a:ln w="129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3188066" y="1484784"/>
            <a:ext cx="4832427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Αβεβαιότητα</a:t>
            </a:r>
            <a:endParaRPr lang="en-US" sz="1400"/>
          </a:p>
        </p:txBody>
      </p:sp>
      <p:sp>
        <p:nvSpPr>
          <p:cNvPr id="42" name="23 - TextBox"/>
          <p:cNvSpPr txBox="1"/>
          <p:nvPr/>
        </p:nvSpPr>
        <p:spPr>
          <a:xfrm>
            <a:off x="4492101" y="122708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>
                <a:latin typeface="Trebuchet MS" pitchFamily="34" charset="0"/>
              </a:rPr>
              <a:t>ΑΡΝΗΤΙΚΑ ΣΥΝΑΙΣΘΗΜΑΤΑ</a:t>
            </a:r>
            <a:endParaRPr lang="el-GR" sz="1200" b="1" dirty="0">
              <a:latin typeface="Trebuchet MS" pitchFamily="34" charset="0"/>
            </a:endParaRPr>
          </a:p>
        </p:txBody>
      </p:sp>
      <p:sp>
        <p:nvSpPr>
          <p:cNvPr id="43" name="23 - TextBox"/>
          <p:cNvSpPr txBox="1"/>
          <p:nvPr/>
        </p:nvSpPr>
        <p:spPr>
          <a:xfrm>
            <a:off x="4427984" y="394408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>
                <a:latin typeface="Trebuchet MS" pitchFamily="34" charset="0"/>
              </a:rPr>
              <a:t>ΘΕΤΙΚΑ ΣΥΝΑΙΣΘΗΜΑΤΑ</a:t>
            </a:r>
            <a:endParaRPr lang="el-GR" sz="1200" b="1" dirty="0">
              <a:latin typeface="Trebuchet MS" pitchFamily="34" charset="0"/>
            </a:endParaRPr>
          </a:p>
        </p:txBody>
      </p:sp>
      <p:sp>
        <p:nvSpPr>
          <p:cNvPr id="4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3851920" y="1772816"/>
            <a:ext cx="4176464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Άγχος</a:t>
            </a:r>
            <a:endParaRPr lang="en-US" sz="1400"/>
          </a:p>
        </p:txBody>
      </p:sp>
      <p:sp>
        <p:nvSpPr>
          <p:cNvPr id="4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355976" y="2049814"/>
            <a:ext cx="3672408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Απογοήτευση</a:t>
            </a:r>
            <a:endParaRPr lang="en-US" sz="1400"/>
          </a:p>
        </p:txBody>
      </p:sp>
      <p:sp>
        <p:nvSpPr>
          <p:cNvPr id="4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337846"/>
            <a:ext cx="3384376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Θυμός</a:t>
            </a:r>
            <a:endParaRPr lang="en-US" sz="1400"/>
          </a:p>
        </p:txBody>
      </p:sp>
      <p:sp>
        <p:nvSpPr>
          <p:cNvPr id="4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5148064" y="2636912"/>
            <a:ext cx="2880320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Απαισιοδοξία</a:t>
            </a:r>
            <a:endParaRPr lang="en-US" sz="1400"/>
          </a:p>
        </p:txBody>
      </p:sp>
      <p:sp>
        <p:nvSpPr>
          <p:cNvPr id="4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5508105" y="2924944"/>
            <a:ext cx="2520280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Φόβος</a:t>
            </a:r>
            <a:endParaRPr lang="en-US" sz="1400"/>
          </a:p>
        </p:txBody>
      </p:sp>
      <p:sp>
        <p:nvSpPr>
          <p:cNvPr id="5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6516217" y="3201942"/>
            <a:ext cx="1512168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Μοναξιά</a:t>
            </a:r>
            <a:endParaRPr lang="en-US" sz="1400"/>
          </a:p>
        </p:txBody>
      </p:sp>
      <p:sp>
        <p:nvSpPr>
          <p:cNvPr id="5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6732240" y="3489974"/>
            <a:ext cx="1296144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Ανικανότητα</a:t>
            </a:r>
            <a:endParaRPr lang="en-US" sz="1400"/>
          </a:p>
        </p:txBody>
      </p:sp>
      <p:sp>
        <p:nvSpPr>
          <p:cNvPr id="5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71907" y="1484784"/>
            <a:ext cx="792581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36%</a:t>
            </a:r>
            <a:endParaRPr lang="en-US" sz="1400"/>
          </a:p>
        </p:txBody>
      </p:sp>
      <p:sp>
        <p:nvSpPr>
          <p:cNvPr id="5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72400" y="1761782"/>
            <a:ext cx="792581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29%</a:t>
            </a:r>
            <a:endParaRPr lang="en-US" sz="1400"/>
          </a:p>
        </p:txBody>
      </p:sp>
      <p:sp>
        <p:nvSpPr>
          <p:cNvPr id="5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72400" y="2049814"/>
            <a:ext cx="792581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22%</a:t>
            </a:r>
            <a:endParaRPr lang="en-US" sz="1400"/>
          </a:p>
        </p:txBody>
      </p:sp>
      <p:sp>
        <p:nvSpPr>
          <p:cNvPr id="5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72400" y="2337846"/>
            <a:ext cx="792581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20%</a:t>
            </a:r>
            <a:endParaRPr lang="en-US" sz="1400"/>
          </a:p>
        </p:txBody>
      </p:sp>
      <p:sp>
        <p:nvSpPr>
          <p:cNvPr id="5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71907" y="2625878"/>
            <a:ext cx="792581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16%</a:t>
            </a:r>
            <a:endParaRPr lang="en-US" sz="1400"/>
          </a:p>
        </p:txBody>
      </p:sp>
      <p:sp>
        <p:nvSpPr>
          <p:cNvPr id="5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72400" y="2913910"/>
            <a:ext cx="792581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14%</a:t>
            </a:r>
            <a:endParaRPr lang="en-US" sz="1400"/>
          </a:p>
        </p:txBody>
      </p:sp>
      <p:sp>
        <p:nvSpPr>
          <p:cNvPr id="5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72400" y="3201942"/>
            <a:ext cx="792581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7%</a:t>
            </a:r>
            <a:endParaRPr lang="en-US" sz="1400"/>
          </a:p>
        </p:txBody>
      </p:sp>
      <p:sp>
        <p:nvSpPr>
          <p:cNvPr id="5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72400" y="3489974"/>
            <a:ext cx="792581" cy="227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4%</a:t>
            </a:r>
            <a:endParaRPr lang="en-US" sz="1400"/>
          </a:p>
        </p:txBody>
      </p:sp>
      <p:sp>
        <p:nvSpPr>
          <p:cNvPr id="6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139952" y="4293096"/>
            <a:ext cx="3896323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Αισιοδοξία</a:t>
            </a:r>
            <a:endParaRPr lang="en-US" sz="1400"/>
          </a:p>
        </p:txBody>
      </p:sp>
      <p:sp>
        <p:nvSpPr>
          <p:cNvPr id="6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139952" y="4581128"/>
            <a:ext cx="3904214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Ελπίδα</a:t>
            </a:r>
            <a:endParaRPr lang="en-US" sz="1400"/>
          </a:p>
        </p:txBody>
      </p:sp>
      <p:sp>
        <p:nvSpPr>
          <p:cNvPr id="6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5940152" y="4858126"/>
            <a:ext cx="2104014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Ηρεμία</a:t>
            </a:r>
            <a:endParaRPr lang="en-US" sz="1400"/>
          </a:p>
        </p:txBody>
      </p:sp>
      <p:sp>
        <p:nvSpPr>
          <p:cNvPr id="6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6088112" y="5146158"/>
            <a:ext cx="1956053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Αποφασιστικότητα</a:t>
            </a:r>
            <a:endParaRPr lang="en-US" sz="1400"/>
          </a:p>
        </p:txBody>
      </p:sp>
      <p:sp>
        <p:nvSpPr>
          <p:cNvPr id="6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6444208" y="5445224"/>
            <a:ext cx="1599957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Σιγουριά</a:t>
            </a:r>
            <a:endParaRPr lang="en-US" sz="1400"/>
          </a:p>
        </p:txBody>
      </p:sp>
      <p:sp>
        <p:nvSpPr>
          <p:cNvPr id="6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6516217" y="5733256"/>
            <a:ext cx="1527950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Συμπόνια</a:t>
            </a:r>
            <a:endParaRPr lang="en-US" sz="1400"/>
          </a:p>
        </p:txBody>
      </p:sp>
      <p:sp>
        <p:nvSpPr>
          <p:cNvPr id="6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6604005" y="6010254"/>
            <a:ext cx="144016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Ενθουσιασμός</a:t>
            </a:r>
            <a:endParaRPr lang="en-US" sz="1400"/>
          </a:p>
        </p:txBody>
      </p:sp>
      <p:sp>
        <p:nvSpPr>
          <p:cNvPr id="6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6784027" y="6298286"/>
            <a:ext cx="1260139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/>
              <a:t>Χρησιμότητα</a:t>
            </a:r>
            <a:endParaRPr lang="en-US" sz="1400"/>
          </a:p>
        </p:txBody>
      </p:sp>
      <p:sp>
        <p:nvSpPr>
          <p:cNvPr id="6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87689" y="4293096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26%</a:t>
            </a:r>
            <a:endParaRPr lang="en-US" sz="1400"/>
          </a:p>
        </p:txBody>
      </p:sp>
      <p:sp>
        <p:nvSpPr>
          <p:cNvPr id="6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88182" y="4570094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26%</a:t>
            </a:r>
            <a:endParaRPr lang="en-US" sz="1400"/>
          </a:p>
        </p:txBody>
      </p:sp>
      <p:sp>
        <p:nvSpPr>
          <p:cNvPr id="7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88182" y="4858126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10%</a:t>
            </a:r>
            <a:endParaRPr lang="en-US" sz="1400"/>
          </a:p>
        </p:txBody>
      </p:sp>
      <p:sp>
        <p:nvSpPr>
          <p:cNvPr id="7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88182" y="5146158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9%</a:t>
            </a:r>
            <a:endParaRPr lang="en-US" sz="1400"/>
          </a:p>
        </p:txBody>
      </p:sp>
      <p:sp>
        <p:nvSpPr>
          <p:cNvPr id="7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87689" y="5434190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6%</a:t>
            </a:r>
            <a:endParaRPr lang="en-US" sz="1400"/>
          </a:p>
        </p:txBody>
      </p:sp>
      <p:sp>
        <p:nvSpPr>
          <p:cNvPr id="7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88182" y="5722222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5%</a:t>
            </a:r>
            <a:endParaRPr lang="en-US" sz="1400"/>
          </a:p>
        </p:txBody>
      </p:sp>
      <p:sp>
        <p:nvSpPr>
          <p:cNvPr id="7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88182" y="6010254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4%</a:t>
            </a:r>
            <a:endParaRPr lang="en-US" sz="1400"/>
          </a:p>
        </p:txBody>
      </p:sp>
      <p:sp>
        <p:nvSpPr>
          <p:cNvPr id="7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8188182" y="6298286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/>
              <a:t>3%</a:t>
            </a:r>
            <a:endParaRPr lang="en-US" sz="1400"/>
          </a:p>
        </p:txBody>
      </p:sp>
      <p:sp>
        <p:nvSpPr>
          <p:cNvPr id="92" name="6 - TextBox"/>
          <p:cNvSpPr txBox="1"/>
          <p:nvPr/>
        </p:nvSpPr>
        <p:spPr>
          <a:xfrm>
            <a:off x="3753512" y="5939988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Trebuchet MS" pitchFamily="34" charset="0"/>
              </a:rPr>
              <a:t>ΔΞ/ΔΑ 1%</a:t>
            </a:r>
          </a:p>
        </p:txBody>
      </p:sp>
    </p:spTree>
    <p:extLst>
      <p:ext uri="{BB962C8B-B14F-4D97-AF65-F5344CB8AC3E}">
        <p14:creationId xmlns:p14="http://schemas.microsoft.com/office/powerpoint/2010/main" val="47018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260648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Ποια από τα παρακάτω θεωρείτε ότι είναι τα τρία σημαντικότερα προβλήματα που αντιμετωπίζει σήμερα η περιοχή σας;</a:t>
            </a:r>
            <a:r>
              <a:rPr lang="en-US" b="1" dirty="0">
                <a:latin typeface="Trebuchet MS" pitchFamily="34" charset="0"/>
              </a:rPr>
              <a:t>”</a:t>
            </a:r>
            <a:r>
              <a:rPr lang="el-GR" b="1" dirty="0">
                <a:latin typeface="Trebuchet MS" pitchFamily="34" charset="0"/>
              </a:rPr>
              <a:t> </a:t>
            </a:r>
            <a:r>
              <a:rPr lang="el-GR" sz="1400" i="1" dirty="0">
                <a:latin typeface="Trebuchet MS" pitchFamily="34" charset="0"/>
              </a:rPr>
              <a:t>(3 επιλογές με τυχαία κυκλική αναφορά)</a:t>
            </a:r>
          </a:p>
        </p:txBody>
      </p:sp>
      <p:graphicFrame>
        <p:nvGraphicFramePr>
          <p:cNvPr id="10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201571"/>
              </p:ext>
            </p:extLst>
          </p:nvPr>
        </p:nvGraphicFramePr>
        <p:xfrm>
          <a:off x="323528" y="1268760"/>
          <a:ext cx="8640959" cy="510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Eva\Desktop\problems-icon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652341" cy="26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2240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1483</Words>
  <Application>Microsoft Office PowerPoint</Application>
  <PresentationFormat>On-screen Show (4:3)</PresentationFormat>
  <Paragraphs>439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Fira Sans Extra Condensed Medium</vt:lpstr>
      <vt:lpstr>Fira Sans Extra Condensed SemiBold</vt:lpstr>
      <vt:lpstr>Trebuchet MS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Alexander Temekenidis</dc:creator>
  <cp:lastModifiedBy>Flokos D.</cp:lastModifiedBy>
  <cp:revision>54</cp:revision>
  <dcterms:created xsi:type="dcterms:W3CDTF">2021-07-07T09:11:56Z</dcterms:created>
  <dcterms:modified xsi:type="dcterms:W3CDTF">2021-07-14T11:36:05Z</dcterms:modified>
</cp:coreProperties>
</file>