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Ενότητα χωρίς τίτλο" id="{E44426E5-36B3-4D32-A461-83724ACC5622}">
          <p14:sldIdLst>
            <p14:sldId id="258"/>
            <p14:sldId id="257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INA\KYKLOFORIAKA\&#960;&#961;&#959;&#964;&#965;&#960;&#959;\&#913;&#925;&#927;&#921;&#915;&#924;&#913;%20&#922;&#913;&#932;&#913;&#931;&#932;&#919;&#924;&#913;&#932;&#937;&#925;%20&#913;&#928;&#929;&#921;&#923;&#921;&#927;&#933;21\&#917;&#914;&#916;&#927;&#924;&#913;&#916;&#921;&#913;&#921;&#913;_&#924;&#917;&#932;&#913;&#914;&#927;&#923;&#919;_&#931;&#922;-6_&#913;&#928;&#929;&#921;&#923;&#921;&#927;&#931;21_15&#927;&#913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INA\KYKLOFORIAKA\&#960;&#961;&#959;&#964;&#965;&#960;&#959;\&#913;&#925;&#927;&#921;&#915;&#924;&#913;%20&#922;&#913;&#932;&#913;&#931;&#932;&#919;&#924;&#913;&#932;&#937;&#925;%20&#913;&#928;&#929;&#921;&#923;&#921;&#927;&#933;21\&#917;&#914;&#916;&#927;&#924;&#913;&#916;&#921;&#913;&#921;&#913;_&#924;&#917;&#932;&#913;&#914;&#927;&#923;&#919;_&#931;&#922;-&#922;&#913;&#932;&#913;&#931;&#932;&#919;&#924;&#913;&#932;&#913;_&#913;&#928;&#929;&#921;&#923;&#921;&#927;&#931;21_15&#927;&#913;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i="0" baseline="0">
                <a:effectLst/>
              </a:rPr>
              <a:t>Ποσοστιαία Μεταβολή</a:t>
            </a:r>
            <a:endParaRPr lang="en-US">
              <a:effectLst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ΓΡΑΦΗΜΑΤΑ!$C$3:$C$4</c:f>
              <c:strCache>
                <c:ptCount val="2"/>
                <c:pt idx="0">
                  <c:v>27/3/2021 - 28/3/2021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ΓΡΑΦΗΜΑΤΑ!$B$5:$B$19</c:f>
              <c:strCache>
                <c:ptCount val="15"/>
                <c:pt idx="0">
                  <c:v>Λ. Κηφισού (προς Πειραιά)</c:v>
                </c:pt>
                <c:pt idx="1">
                  <c:v>Λ. Κηφισού  (προς Λαμία)</c:v>
                </c:pt>
                <c:pt idx="2">
                  <c:v>Λ. Συγγρού(προς Γλυφάδα -Πειραιά)</c:v>
                </c:pt>
                <c:pt idx="3">
                  <c:v>Λ. Κηφισίας  (προς Κηφισιά)</c:v>
                </c:pt>
                <c:pt idx="4">
                  <c:v>Λ. Κηφισίας (προς κέντρο)</c:v>
                </c:pt>
                <c:pt idx="5">
                  <c:v>Λ. Βασ. Σοφίας (προς κέντρο)</c:v>
                </c:pt>
                <c:pt idx="6">
                  <c:v>Λ. Βασ. Σοφίας (προς Hilton)</c:v>
                </c:pt>
                <c:pt idx="7">
                  <c:v>Λ. Μεσογείων (προς κέντρο)</c:v>
                </c:pt>
                <c:pt idx="8">
                  <c:v>Λ. Μεσογείων (προς Αγ. Παρασκευή)</c:v>
                </c:pt>
                <c:pt idx="9">
                  <c:v>Λ. Αθηνών(προς Δαφνί)</c:v>
                </c:pt>
                <c:pt idx="10">
                  <c:v>Λ. Αθηνών (προς κέντρο)</c:v>
                </c:pt>
                <c:pt idx="11">
                  <c:v>Λ. Ποσειδώνος (προς Πειραιά)</c:v>
                </c:pt>
                <c:pt idx="12">
                  <c:v>Λ. Ποσειδώνος (προς Γλυφάδα)</c:v>
                </c:pt>
                <c:pt idx="13">
                  <c:v>Λ. Βουλιαγμένης</c:v>
                </c:pt>
                <c:pt idx="14">
                  <c:v>Λ. Βουλιαγμένης</c:v>
                </c:pt>
              </c:strCache>
            </c:strRef>
          </c:cat>
          <c:val>
            <c:numRef>
              <c:f>ΓΡΑΦΗΜΑΤΑ!$C$5:$C$19</c:f>
              <c:numCache>
                <c:formatCode>0</c:formatCode>
                <c:ptCount val="15"/>
                <c:pt idx="0">
                  <c:v>3676.7944625</c:v>
                </c:pt>
                <c:pt idx="1">
                  <c:v>1472.8217112499997</c:v>
                </c:pt>
                <c:pt idx="2">
                  <c:v>1141.9490175000001</c:v>
                </c:pt>
                <c:pt idx="3">
                  <c:v>1073.5873462500003</c:v>
                </c:pt>
                <c:pt idx="4">
                  <c:v>1568.8752375000001</c:v>
                </c:pt>
                <c:pt idx="5">
                  <c:v>1820.0072166666662</c:v>
                </c:pt>
                <c:pt idx="6">
                  <c:v>1430.9366600000001</c:v>
                </c:pt>
                <c:pt idx="7">
                  <c:v>2023.6899608333333</c:v>
                </c:pt>
                <c:pt idx="8">
                  <c:v>1605.3548216666666</c:v>
                </c:pt>
                <c:pt idx="9">
                  <c:v>918.41423958333326</c:v>
                </c:pt>
                <c:pt idx="10">
                  <c:v>571.29312458333345</c:v>
                </c:pt>
                <c:pt idx="11">
                  <c:v>843.86285916666657</c:v>
                </c:pt>
                <c:pt idx="12">
                  <c:v>1111.7932683333331</c:v>
                </c:pt>
                <c:pt idx="13">
                  <c:v>1457.8123945833333</c:v>
                </c:pt>
                <c:pt idx="14">
                  <c:v>984.93059541666662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7-4027-B423-9A74DB4F2F62}"/>
            </c:ext>
          </c:extLst>
        </c:ser>
        <c:ser>
          <c:idx val="1"/>
          <c:order val="1"/>
          <c:tx>
            <c:strRef>
              <c:f>ΓΡΑΦΗΜΑΤΑ!$D$3:$D$4</c:f>
              <c:strCache>
                <c:ptCount val="2"/>
                <c:pt idx="0">
                  <c:v>3/4/2021 - 4/4/2021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ΓΡΑΦΗΜΑΤΑ!$B$5:$B$19</c:f>
              <c:strCache>
                <c:ptCount val="15"/>
                <c:pt idx="0">
                  <c:v>Λ. Κηφισού (προς Πειραιά)</c:v>
                </c:pt>
                <c:pt idx="1">
                  <c:v>Λ. Κηφισού  (προς Λαμία)</c:v>
                </c:pt>
                <c:pt idx="2">
                  <c:v>Λ. Συγγρού(προς Γλυφάδα -Πειραιά)</c:v>
                </c:pt>
                <c:pt idx="3">
                  <c:v>Λ. Κηφισίας  (προς Κηφισιά)</c:v>
                </c:pt>
                <c:pt idx="4">
                  <c:v>Λ. Κηφισίας (προς κέντρο)</c:v>
                </c:pt>
                <c:pt idx="5">
                  <c:v>Λ. Βασ. Σοφίας (προς κέντρο)</c:v>
                </c:pt>
                <c:pt idx="6">
                  <c:v>Λ. Βασ. Σοφίας (προς Hilton)</c:v>
                </c:pt>
                <c:pt idx="7">
                  <c:v>Λ. Μεσογείων (προς κέντρο)</c:v>
                </c:pt>
                <c:pt idx="8">
                  <c:v>Λ. Μεσογείων (προς Αγ. Παρασκευή)</c:v>
                </c:pt>
                <c:pt idx="9">
                  <c:v>Λ. Αθηνών(προς Δαφνί)</c:v>
                </c:pt>
                <c:pt idx="10">
                  <c:v>Λ. Αθηνών (προς κέντρο)</c:v>
                </c:pt>
                <c:pt idx="11">
                  <c:v>Λ. Ποσειδώνος (προς Πειραιά)</c:v>
                </c:pt>
                <c:pt idx="12">
                  <c:v>Λ. Ποσειδώνος (προς Γλυφάδα)</c:v>
                </c:pt>
                <c:pt idx="13">
                  <c:v>Λ. Βουλιαγμένης</c:v>
                </c:pt>
                <c:pt idx="14">
                  <c:v>Λ. Βουλιαγμένης</c:v>
                </c:pt>
              </c:strCache>
            </c:strRef>
          </c:cat>
          <c:val>
            <c:numRef>
              <c:f>ΓΡΑΦΗΜΑΤΑ!$D$5:$D$19</c:f>
              <c:numCache>
                <c:formatCode>0</c:formatCode>
                <c:ptCount val="15"/>
                <c:pt idx="0">
                  <c:v>4388.1559166666666</c:v>
                </c:pt>
                <c:pt idx="1">
                  <c:v>1861.2709750000001</c:v>
                </c:pt>
                <c:pt idx="2">
                  <c:v>1324.6677041666669</c:v>
                </c:pt>
                <c:pt idx="3">
                  <c:v>1232.2040008333331</c:v>
                </c:pt>
                <c:pt idx="4">
                  <c:v>1867.4196766666662</c:v>
                </c:pt>
                <c:pt idx="5">
                  <c:v>2355.6031108333332</c:v>
                </c:pt>
                <c:pt idx="6">
                  <c:v>1966.9438337500005</c:v>
                </c:pt>
                <c:pt idx="7">
                  <c:v>2755.7116833333334</c:v>
                </c:pt>
                <c:pt idx="8">
                  <c:v>2393.4561049999998</c:v>
                </c:pt>
                <c:pt idx="9">
                  <c:v>1330.506619166667</c:v>
                </c:pt>
                <c:pt idx="10">
                  <c:v>790.06200000000001</c:v>
                </c:pt>
                <c:pt idx="11">
                  <c:v>1214.5616570833331</c:v>
                </c:pt>
                <c:pt idx="12">
                  <c:v>1414.7337050000003</c:v>
                </c:pt>
                <c:pt idx="13">
                  <c:v>2198.4772762500002</c:v>
                </c:pt>
                <c:pt idx="14">
                  <c:v>1552.7769054166668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F7-4027-B423-9A74DB4F2F62}"/>
            </c:ext>
          </c:extLst>
        </c:ser>
        <c:ser>
          <c:idx val="2"/>
          <c:order val="2"/>
          <c:tx>
            <c:strRef>
              <c:f>ΓΡΑΦΗΜΑΤΑ!$E$3:$E$4</c:f>
              <c:strCache>
                <c:ptCount val="2"/>
                <c:pt idx="0">
                  <c:v>Ποσοστό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046774694724903E-3"/>
                  <c:y val="-7.34618916437111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BF7-4027-B423-9A74DB4F2F62}"/>
                </c:ext>
              </c:extLst>
            </c:dLbl>
            <c:dLbl>
              <c:idx val="1"/>
              <c:layout>
                <c:manualLayout>
                  <c:x val="-1.6870624169460233E-3"/>
                  <c:y val="-7.34618916437098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BF7-4027-B423-9A74DB4F2F62}"/>
                </c:ext>
              </c:extLst>
            </c:dLbl>
            <c:dLbl>
              <c:idx val="2"/>
              <c:layout>
                <c:manualLayout>
                  <c:x val="-5.04439463958692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BF7-4027-B423-9A74DB4F2F62}"/>
                </c:ext>
              </c:extLst>
            </c:dLbl>
            <c:dLbl>
              <c:idx val="3"/>
              <c:layout>
                <c:manualLayout>
                  <c:x val="-2.7178907422466397E-3"/>
                  <c:y val="-1.0635777965770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BF7-4027-B423-9A74DB4F2F62}"/>
                </c:ext>
              </c:extLst>
            </c:dLbl>
            <c:dLbl>
              <c:idx val="4"/>
              <c:layout>
                <c:manualLayout>
                  <c:x val="-6.0752229648875751E-3"/>
                  <c:y val="3.48134169179265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BF7-4027-B423-9A74DB4F2F62}"/>
                </c:ext>
              </c:extLst>
            </c:dLbl>
            <c:dLbl>
              <c:idx val="5"/>
              <c:layout>
                <c:manualLayout>
                  <c:x val="-5.0437335131597524E-3"/>
                  <c:y val="-6.733928943084954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BF7-4027-B423-9A74DB4F2F62}"/>
                </c:ext>
              </c:extLst>
            </c:dLbl>
            <c:dLbl>
              <c:idx val="6"/>
              <c:layout>
                <c:manualLayout>
                  <c:x val="-6.4573540398130645E-3"/>
                  <c:y val="-1.082753085616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BF7-4027-B423-9A74DB4F2F62}"/>
                </c:ext>
              </c:extLst>
            </c:dLbl>
            <c:dLbl>
              <c:idx val="7"/>
              <c:layout>
                <c:manualLayout>
                  <c:x val="-5.0475680464375514E-3"/>
                  <c:y val="-3.67309458218555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BF7-4027-B423-9A74DB4F2F62}"/>
                </c:ext>
              </c:extLst>
            </c:dLbl>
            <c:dLbl>
              <c:idx val="8"/>
              <c:layout>
                <c:manualLayout>
                  <c:x val="-3.36764579490539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BF7-4027-B423-9A74DB4F2F62}"/>
                </c:ext>
              </c:extLst>
            </c:dLbl>
            <c:dLbl>
              <c:idx val="9"/>
              <c:layout>
                <c:manualLayout>
                  <c:x val="-1.6893102467984646E-3"/>
                  <c:y val="-6.733928943084954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BF7-4027-B423-9A74DB4F2F62}"/>
                </c:ext>
              </c:extLst>
            </c:dLbl>
            <c:dLbl>
              <c:idx val="10"/>
              <c:layout>
                <c:manualLayout>
                  <c:x val="-5.0487580740065539E-3"/>
                  <c:y val="-3.67309458218549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BF7-4027-B423-9A74DB4F2F62}"/>
                </c:ext>
              </c:extLst>
            </c:dLbl>
            <c:dLbl>
              <c:idx val="11"/>
              <c:layout>
                <c:manualLayout>
                  <c:x val="-5.0471713705811964E-3"/>
                  <c:y val="-3.67309458218549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BF7-4027-B423-9A74DB4F2F62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ΓΡΑΦΗΜΑΤΑ!$B$5:$B$19</c:f>
              <c:strCache>
                <c:ptCount val="15"/>
                <c:pt idx="0">
                  <c:v>Λ. Κηφισού (προς Πειραιά)</c:v>
                </c:pt>
                <c:pt idx="1">
                  <c:v>Λ. Κηφισού  (προς Λαμία)</c:v>
                </c:pt>
                <c:pt idx="2">
                  <c:v>Λ. Συγγρού(προς Γλυφάδα -Πειραιά)</c:v>
                </c:pt>
                <c:pt idx="3">
                  <c:v>Λ. Κηφισίας  (προς Κηφισιά)</c:v>
                </c:pt>
                <c:pt idx="4">
                  <c:v>Λ. Κηφισίας (προς κέντρο)</c:v>
                </c:pt>
                <c:pt idx="5">
                  <c:v>Λ. Βασ. Σοφίας (προς κέντρο)</c:v>
                </c:pt>
                <c:pt idx="6">
                  <c:v>Λ. Βασ. Σοφίας (προς Hilton)</c:v>
                </c:pt>
                <c:pt idx="7">
                  <c:v>Λ. Μεσογείων (προς κέντρο)</c:v>
                </c:pt>
                <c:pt idx="8">
                  <c:v>Λ. Μεσογείων (προς Αγ. Παρασκευή)</c:v>
                </c:pt>
                <c:pt idx="9">
                  <c:v>Λ. Αθηνών(προς Δαφνί)</c:v>
                </c:pt>
                <c:pt idx="10">
                  <c:v>Λ. Αθηνών (προς κέντρο)</c:v>
                </c:pt>
                <c:pt idx="11">
                  <c:v>Λ. Ποσειδώνος (προς Πειραιά)</c:v>
                </c:pt>
                <c:pt idx="12">
                  <c:v>Λ. Ποσειδώνος (προς Γλυφάδα)</c:v>
                </c:pt>
                <c:pt idx="13">
                  <c:v>Λ. Βουλιαγμένης</c:v>
                </c:pt>
                <c:pt idx="14">
                  <c:v>Λ. Βουλιαγμένης</c:v>
                </c:pt>
              </c:strCache>
            </c:strRef>
          </c:cat>
          <c:val>
            <c:numRef>
              <c:f>ΓΡΑΦΗΜΑΤΑ!$E$5:$E$19</c:f>
              <c:numCache>
                <c:formatCode>0.0%</c:formatCode>
                <c:ptCount val="15"/>
                <c:pt idx="0">
                  <c:v>0.19347327173762752</c:v>
                </c:pt>
                <c:pt idx="1">
                  <c:v>0.26374493313268665</c:v>
                </c:pt>
                <c:pt idx="2">
                  <c:v>0.16000599314554487</c:v>
                </c:pt>
                <c:pt idx="3">
                  <c:v>0.14774452692403162</c:v>
                </c:pt>
                <c:pt idx="4">
                  <c:v>0.19029202069783202</c:v>
                </c:pt>
                <c:pt idx="5">
                  <c:v>0.29428229144476048</c:v>
                </c:pt>
                <c:pt idx="6">
                  <c:v>0.37458483574667834</c:v>
                </c:pt>
                <c:pt idx="7">
                  <c:v>0.36172622124317977</c:v>
                </c:pt>
                <c:pt idx="8">
                  <c:v>0.4909203078950064</c:v>
                </c:pt>
                <c:pt idx="9">
                  <c:v>0.44869990231237278</c:v>
                </c:pt>
                <c:pt idx="10">
                  <c:v>0.38293630012828062</c:v>
                </c:pt>
                <c:pt idx="11">
                  <c:v>0.4392879647324921</c:v>
                </c:pt>
                <c:pt idx="12">
                  <c:v>0.27247910676847242</c:v>
                </c:pt>
                <c:pt idx="13">
                  <c:v>0.50806597914703633</c:v>
                </c:pt>
                <c:pt idx="14">
                  <c:v>0.5765343392137976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F7-4027-B423-9A74DB4F2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77975775"/>
        <c:axId val="1"/>
      </c:barChart>
      <c:catAx>
        <c:axId val="277975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975775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i="0" baseline="0">
                <a:effectLst/>
              </a:rPr>
              <a:t>Ποσοστιαία Μεταβολή</a:t>
            </a:r>
            <a:endParaRPr lang="en-US">
              <a:effectLst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'ΓΡΑΦΗΜΑΤΑ-Κ'!$C$2:$C$3</c:f>
              <c:strCache>
                <c:ptCount val="2"/>
                <c:pt idx="0">
                  <c:v>3/4/2021 - 4/4/2021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'ΓΡΑΦΗΜΑΤΑ-Κ'!$B$4:$B$18</c:f>
              <c:strCache>
                <c:ptCount val="15"/>
                <c:pt idx="0">
                  <c:v>Λ. Κηφισού (προς Λαμία)</c:v>
                </c:pt>
                <c:pt idx="1">
                  <c:v>Λ. Κηφισού (προς Πειραιά)</c:v>
                </c:pt>
                <c:pt idx="2">
                  <c:v>Λ. Αλεξάνδρας (προς Λ. Κηφισίας)</c:v>
                </c:pt>
                <c:pt idx="3">
                  <c:v>Λ. Αλεξάνδρας (προς Πατησίων)</c:v>
                </c:pt>
                <c:pt idx="4">
                  <c:v>Λ. Βασ. Σοφίας (προς κέντρο)</c:v>
                </c:pt>
                <c:pt idx="5">
                  <c:v>Λ. Βασ. Σοφίας (προς Hilton)</c:v>
                </c:pt>
                <c:pt idx="6">
                  <c:v>Λ. Μεσογείων (προς κέντρο)</c:v>
                </c:pt>
                <c:pt idx="7">
                  <c:v>Λ. Μεσογείων (προς Αγ. Παρασκευή)</c:v>
                </c:pt>
                <c:pt idx="8">
                  <c:v>Π. Ράλλη (προς κέντρο)</c:v>
                </c:pt>
                <c:pt idx="9">
                  <c:v>Λ. Ποσειδώνος (προς Πειραιά)</c:v>
                </c:pt>
                <c:pt idx="10">
                  <c:v>Λ. Ποσειδώνος (προς Γλυφάδα)</c:v>
                </c:pt>
                <c:pt idx="11">
                  <c:v>Λ. Βουλιαγμένης  (προς κέντρο)</c:v>
                </c:pt>
                <c:pt idx="12">
                  <c:v>Λ. Βουλιαγμένης(προς Βουλιαγμένη)</c:v>
                </c:pt>
                <c:pt idx="13">
                  <c:v>Ηλιουπόλεως</c:v>
                </c:pt>
                <c:pt idx="14">
                  <c:v>Αρδηττού </c:v>
                </c:pt>
              </c:strCache>
            </c:strRef>
          </c:cat>
          <c:val>
            <c:numRef>
              <c:f>'ΓΡΑΦΗΜΑΤΑ-Κ'!$C$4:$C$18</c:f>
              <c:numCache>
                <c:formatCode>0</c:formatCode>
                <c:ptCount val="15"/>
                <c:pt idx="0">
                  <c:v>3879.5776791666663</c:v>
                </c:pt>
                <c:pt idx="1">
                  <c:v>3743.0433500000004</c:v>
                </c:pt>
                <c:pt idx="2">
                  <c:v>1013.4680933333334</c:v>
                </c:pt>
                <c:pt idx="3">
                  <c:v>912.96467875000019</c:v>
                </c:pt>
                <c:pt idx="4">
                  <c:v>927.88607458333354</c:v>
                </c:pt>
                <c:pt idx="5">
                  <c:v>1593.2238484615384</c:v>
                </c:pt>
                <c:pt idx="6">
                  <c:v>1346.9943483333334</c:v>
                </c:pt>
                <c:pt idx="7">
                  <c:v>1526.3167999999998</c:v>
                </c:pt>
                <c:pt idx="8">
                  <c:v>1291.3820130769232</c:v>
                </c:pt>
                <c:pt idx="9">
                  <c:v>2841.6808916666664</c:v>
                </c:pt>
                <c:pt idx="10">
                  <c:v>1839.3651100000004</c:v>
                </c:pt>
                <c:pt idx="11">
                  <c:v>1711.7559454166669</c:v>
                </c:pt>
                <c:pt idx="12">
                  <c:v>1836.0947058333334</c:v>
                </c:pt>
                <c:pt idx="13">
                  <c:v>1557.1452541666667</c:v>
                </c:pt>
                <c:pt idx="14">
                  <c:v>1462.1449695833332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7-40D7-9A00-DCFB883F0880}"/>
            </c:ext>
          </c:extLst>
        </c:ser>
        <c:ser>
          <c:idx val="1"/>
          <c:order val="1"/>
          <c:tx>
            <c:strRef>
              <c:f>'ΓΡΑΦΗΜΑΤΑ-Κ'!$D$2:$D$3</c:f>
              <c:strCache>
                <c:ptCount val="2"/>
                <c:pt idx="0">
                  <c:v>10/4/2021 - 11/4/2021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'ΓΡΑΦΗΜΑΤΑ-Κ'!$B$4:$B$18</c:f>
              <c:strCache>
                <c:ptCount val="15"/>
                <c:pt idx="0">
                  <c:v>Λ. Κηφισού (προς Λαμία)</c:v>
                </c:pt>
                <c:pt idx="1">
                  <c:v>Λ. Κηφισού (προς Πειραιά)</c:v>
                </c:pt>
                <c:pt idx="2">
                  <c:v>Λ. Αλεξάνδρας (προς Λ. Κηφισίας)</c:v>
                </c:pt>
                <c:pt idx="3">
                  <c:v>Λ. Αλεξάνδρας (προς Πατησίων)</c:v>
                </c:pt>
                <c:pt idx="4">
                  <c:v>Λ. Βασ. Σοφίας (προς κέντρο)</c:v>
                </c:pt>
                <c:pt idx="5">
                  <c:v>Λ. Βασ. Σοφίας (προς Hilton)</c:v>
                </c:pt>
                <c:pt idx="6">
                  <c:v>Λ. Μεσογείων (προς κέντρο)</c:v>
                </c:pt>
                <c:pt idx="7">
                  <c:v>Λ. Μεσογείων (προς Αγ. Παρασκευή)</c:v>
                </c:pt>
                <c:pt idx="8">
                  <c:v>Π. Ράλλη (προς κέντρο)</c:v>
                </c:pt>
                <c:pt idx="9">
                  <c:v>Λ. Ποσειδώνος (προς Πειραιά)</c:v>
                </c:pt>
                <c:pt idx="10">
                  <c:v>Λ. Ποσειδώνος (προς Γλυφάδα)</c:v>
                </c:pt>
                <c:pt idx="11">
                  <c:v>Λ. Βουλιαγμένης  (προς κέντρο)</c:v>
                </c:pt>
                <c:pt idx="12">
                  <c:v>Λ. Βουλιαγμένης(προς Βουλιαγμένη)</c:v>
                </c:pt>
                <c:pt idx="13">
                  <c:v>Ηλιουπόλεως</c:v>
                </c:pt>
                <c:pt idx="14">
                  <c:v>Αρδηττού </c:v>
                </c:pt>
              </c:strCache>
            </c:strRef>
          </c:cat>
          <c:val>
            <c:numRef>
              <c:f>'ΓΡΑΦΗΜΑΤΑ-Κ'!$D$4:$D$18</c:f>
              <c:numCache>
                <c:formatCode>0</c:formatCode>
                <c:ptCount val="15"/>
                <c:pt idx="0">
                  <c:v>4144.7902624999997</c:v>
                </c:pt>
                <c:pt idx="1">
                  <c:v>4005.5906833333343</c:v>
                </c:pt>
                <c:pt idx="2">
                  <c:v>1058.2641274999999</c:v>
                </c:pt>
                <c:pt idx="3">
                  <c:v>953.52417708333314</c:v>
                </c:pt>
                <c:pt idx="4">
                  <c:v>1032.2834695833335</c:v>
                </c:pt>
                <c:pt idx="5">
                  <c:v>1743.734395384615</c:v>
                </c:pt>
                <c:pt idx="6">
                  <c:v>1447.3476604166669</c:v>
                </c:pt>
                <c:pt idx="7">
                  <c:v>1606.5676854166668</c:v>
                </c:pt>
                <c:pt idx="8">
                  <c:v>1449.5835530769232</c:v>
                </c:pt>
                <c:pt idx="9">
                  <c:v>2834.7707983333335</c:v>
                </c:pt>
                <c:pt idx="10">
                  <c:v>1893.9390883333333</c:v>
                </c:pt>
                <c:pt idx="11">
                  <c:v>1778.2209208333331</c:v>
                </c:pt>
                <c:pt idx="12">
                  <c:v>1938.3727537499999</c:v>
                </c:pt>
                <c:pt idx="13">
                  <c:v>1626.9302679166674</c:v>
                </c:pt>
                <c:pt idx="14">
                  <c:v>1511.4459595833334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7-40D7-9A00-DCFB883F0880}"/>
            </c:ext>
          </c:extLst>
        </c:ser>
        <c:ser>
          <c:idx val="2"/>
          <c:order val="2"/>
          <c:tx>
            <c:strRef>
              <c:f>'ΓΡΑΦΗΜΑΤΑ-Κ'!$E$2:$E$3</c:f>
              <c:strCache>
                <c:ptCount val="2"/>
                <c:pt idx="0">
                  <c:v>Ποσοστό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1.2786864256247414E-5"/>
                  <c:y val="-2.46813914163571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217-40D7-9A00-DCFB883F0880}"/>
                </c:ext>
              </c:extLst>
            </c:dLbl>
            <c:dLbl>
              <c:idx val="2"/>
              <c:layout>
                <c:manualLayout>
                  <c:x val="-1.0764520725193743E-3"/>
                  <c:y val="-2.46813914163562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217-40D7-9A00-DCFB883F0880}"/>
                </c:ext>
              </c:extLst>
            </c:dLbl>
            <c:dLbl>
              <c:idx val="3"/>
              <c:layout>
                <c:manualLayout>
                  <c:x val="-3.9397001766354068E-3"/>
                  <c:y val="-5.69945800053133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217-40D7-9A00-DCFB883F0880}"/>
                </c:ext>
              </c:extLst>
            </c:dLbl>
            <c:dLbl>
              <c:idx val="4"/>
              <c:layout>
                <c:manualLayout>
                  <c:x val="-6.0752229648876064E-3"/>
                  <c:y val="-3.8648474725783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17-40D7-9A00-DCFB883F0880}"/>
                </c:ext>
              </c:extLst>
            </c:dLbl>
            <c:dLbl>
              <c:idx val="6"/>
              <c:layout>
                <c:manualLayout>
                  <c:x val="-4.7780929147080795E-3"/>
                  <c:y val="-7.15443627397814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217-40D7-9A00-DCFB883F0880}"/>
                </c:ext>
              </c:extLst>
            </c:dLbl>
            <c:dLbl>
              <c:idx val="9"/>
              <c:layout>
                <c:manualLayout>
                  <c:x val="-3.6489252009661799E-2"/>
                  <c:y val="-6.14119660438474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17-40D7-9A00-DCFB883F0880}"/>
                </c:ext>
              </c:extLst>
            </c:dLbl>
            <c:dLbl>
              <c:idx val="10"/>
              <c:layout>
                <c:manualLayout>
                  <c:x val="-3.3589189260662317E-3"/>
                  <c:y val="-7.34618916437098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217-40D7-9A00-DCFB883F0880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'ΓΡΑΦΗΜΑΤΑ-Κ'!$B$4:$B$18</c:f>
              <c:strCache>
                <c:ptCount val="15"/>
                <c:pt idx="0">
                  <c:v>Λ. Κηφισού (προς Λαμία)</c:v>
                </c:pt>
                <c:pt idx="1">
                  <c:v>Λ. Κηφισού (προς Πειραιά)</c:v>
                </c:pt>
                <c:pt idx="2">
                  <c:v>Λ. Αλεξάνδρας (προς Λ. Κηφισίας)</c:v>
                </c:pt>
                <c:pt idx="3">
                  <c:v>Λ. Αλεξάνδρας (προς Πατησίων)</c:v>
                </c:pt>
                <c:pt idx="4">
                  <c:v>Λ. Βασ. Σοφίας (προς κέντρο)</c:v>
                </c:pt>
                <c:pt idx="5">
                  <c:v>Λ. Βασ. Σοφίας (προς Hilton)</c:v>
                </c:pt>
                <c:pt idx="6">
                  <c:v>Λ. Μεσογείων (προς κέντρο)</c:v>
                </c:pt>
                <c:pt idx="7">
                  <c:v>Λ. Μεσογείων (προς Αγ. Παρασκευή)</c:v>
                </c:pt>
                <c:pt idx="8">
                  <c:v>Π. Ράλλη (προς κέντρο)</c:v>
                </c:pt>
                <c:pt idx="9">
                  <c:v>Λ. Ποσειδώνος (προς Πειραιά)</c:v>
                </c:pt>
                <c:pt idx="10">
                  <c:v>Λ. Ποσειδώνος (προς Γλυφάδα)</c:v>
                </c:pt>
                <c:pt idx="11">
                  <c:v>Λ. Βουλιαγμένης  (προς κέντρο)</c:v>
                </c:pt>
                <c:pt idx="12">
                  <c:v>Λ. Βουλιαγμένης(προς Βουλιαγμένη)</c:v>
                </c:pt>
                <c:pt idx="13">
                  <c:v>Ηλιουπόλεως</c:v>
                </c:pt>
                <c:pt idx="14">
                  <c:v>Αρδηττού </c:v>
                </c:pt>
              </c:strCache>
            </c:strRef>
          </c:cat>
          <c:val>
            <c:numRef>
              <c:f>'ΓΡΑΦΗΜΑΤΑ-Κ'!$E$4:$E$18</c:f>
              <c:numCache>
                <c:formatCode>0.0%</c:formatCode>
                <c:ptCount val="15"/>
                <c:pt idx="0">
                  <c:v>6.8361199405163386E-2</c:v>
                </c:pt>
                <c:pt idx="1">
                  <c:v>7.0142744495153675E-2</c:v>
                </c:pt>
                <c:pt idx="2">
                  <c:v>4.420073454836726E-2</c:v>
                </c:pt>
                <c:pt idx="3">
                  <c:v>4.4426141862208279E-2</c:v>
                </c:pt>
                <c:pt idx="4">
                  <c:v>0.11251100524046498</c:v>
                </c:pt>
                <c:pt idx="5">
                  <c:v>9.4469177741981269E-2</c:v>
                </c:pt>
                <c:pt idx="6">
                  <c:v>7.4501657863303539E-2</c:v>
                </c:pt>
                <c:pt idx="7">
                  <c:v>5.2578131497122316E-2</c:v>
                </c:pt>
                <c:pt idx="8">
                  <c:v>0.12250560902816021</c:v>
                </c:pt>
                <c:pt idx="9">
                  <c:v>-2.4316922261036211E-3</c:v>
                </c:pt>
                <c:pt idx="10">
                  <c:v>2.9670008437494344E-2</c:v>
                </c:pt>
                <c:pt idx="11">
                  <c:v>3.8828534870657405E-2</c:v>
                </c:pt>
                <c:pt idx="12">
                  <c:v>5.5704124406941391E-2</c:v>
                </c:pt>
                <c:pt idx="13">
                  <c:v>4.4815994887610788E-2</c:v>
                </c:pt>
                <c:pt idx="14">
                  <c:v>3.3718263937979831E-2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17-40D7-9A00-DCFB883F0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41879007"/>
        <c:axId val="1"/>
      </c:barChart>
      <c:catAx>
        <c:axId val="441879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879007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3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7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2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6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1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0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2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6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5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67078" y="3144417"/>
            <a:ext cx="9522842" cy="1020260"/>
          </a:xfrm>
        </p:spPr>
        <p:txBody>
          <a:bodyPr>
            <a:normAutofit/>
          </a:bodyPr>
          <a:lstStyle/>
          <a:p>
            <a:r>
              <a:rPr lang="el-GR" altLang="el-GR" sz="4800" dirty="0" smtClean="0">
                <a:latin typeface="Bookman Old Style" panose="02050604050505020204" pitchFamily="18" charset="0"/>
              </a:rPr>
              <a:t>Περιφέρεια Αττικής</a:t>
            </a:r>
            <a:endParaRPr lang="el-GR" sz="4800" dirty="0">
              <a:latin typeface="Bookman Old Style" panose="020506040505050202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67078" y="4264429"/>
            <a:ext cx="9435134" cy="1305098"/>
          </a:xfrm>
        </p:spPr>
        <p:txBody>
          <a:bodyPr/>
          <a:lstStyle/>
          <a:p>
            <a:r>
              <a:rPr lang="el-GR" altLang="el-GR" dirty="0" smtClean="0">
                <a:latin typeface="Bookman Old Style" panose="02050604050505020204" pitchFamily="18" charset="0"/>
              </a:rPr>
              <a:t>Κέντρο Διαχείρισης Κυκλοφορίας ΔΙΔΙΜΥ</a:t>
            </a:r>
          </a:p>
          <a:p>
            <a:r>
              <a:rPr lang="el-GR" altLang="el-GR" i="1" dirty="0" smtClean="0">
                <a:latin typeface="Bookman Old Style" panose="02050604050505020204" pitchFamily="18" charset="0"/>
              </a:rPr>
              <a:t>Κυκλοφοριακά Στοιχεία</a:t>
            </a:r>
            <a:endParaRPr lang="en-US" altLang="el-GR" i="1" dirty="0" smtClean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Περιφέρεια Αττικής - MA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87" y="5205296"/>
            <a:ext cx="1898826" cy="147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1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04109" y="-1"/>
            <a:ext cx="9164782" cy="1237237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3893">
                <a:schemeClr val="accent1">
                  <a:lumMod val="50000"/>
                </a:schemeClr>
              </a:gs>
              <a:gs pos="47000">
                <a:schemeClr val="bg1">
                  <a:lumMod val="85000"/>
                </a:schemeClr>
              </a:gs>
              <a:gs pos="34000">
                <a:srgbClr val="F7F7F7"/>
              </a:gs>
              <a:gs pos="66000">
                <a:schemeClr val="bg1">
                  <a:lumMod val="95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el-GR" sz="4000" dirty="0" smtClean="0">
                <a:latin typeface="+mn-lt"/>
              </a:rPr>
              <a:t>	μειωμένη </a:t>
            </a:r>
            <a:r>
              <a:rPr lang="el-GR" sz="4000" dirty="0">
                <a:latin typeface="+mn-lt"/>
              </a:rPr>
              <a:t>η κυκλοφορία το </a:t>
            </a:r>
            <a:r>
              <a:rPr lang="el-GR" sz="4000" dirty="0" smtClean="0">
                <a:latin typeface="+mn-lt"/>
              </a:rPr>
              <a:t>			Σαββατοκύριακο </a:t>
            </a:r>
            <a:endParaRPr lang="el-GR" sz="4000" dirty="0">
              <a:latin typeface="+mn-lt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37236"/>
            <a:ext cx="4214552" cy="5619404"/>
          </a:xfrm>
          <a:solidFill>
            <a:schemeClr val="bg1"/>
          </a:solidFill>
        </p:spPr>
      </p:pic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>
          <a:xfrm>
            <a:off x="4680065" y="1837113"/>
            <a:ext cx="7148946" cy="473689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dirty="0" smtClean="0"/>
              <a:t>Σε </a:t>
            </a:r>
            <a:r>
              <a:rPr lang="el-GR" dirty="0"/>
              <a:t>εφαρμογή των οδηγιών </a:t>
            </a:r>
            <a:r>
              <a:rPr lang="el-GR" dirty="0" smtClean="0"/>
              <a:t>                                      του Περιφερειάρχη Αττικής 	            </a:t>
            </a:r>
            <a:r>
              <a:rPr lang="el-GR" altLang="en-US" dirty="0" smtClean="0"/>
              <a:t>αποτυπώνεται η μείωση </a:t>
            </a:r>
            <a:r>
              <a:rPr lang="el-GR" altLang="en-US" dirty="0"/>
              <a:t>της </a:t>
            </a:r>
            <a:r>
              <a:rPr lang="el-GR" altLang="en-US" dirty="0" smtClean="0"/>
              <a:t>κυκλοφορίας, μετά τα νέα μέτρα περιορισμού της κινητικότητας, σε </a:t>
            </a:r>
            <a:r>
              <a:rPr lang="el-GR" altLang="en-US" dirty="0"/>
              <a:t>15 κεντρικούς οδικούς </a:t>
            </a:r>
            <a:r>
              <a:rPr lang="el-GR" altLang="en-US" dirty="0" smtClean="0"/>
              <a:t>άξονες από τα </a:t>
            </a:r>
            <a:r>
              <a:rPr lang="el-GR" altLang="en-US" dirty="0"/>
              <a:t>στοιχεία που </a:t>
            </a:r>
            <a:r>
              <a:rPr lang="el-GR" altLang="en-US" dirty="0" smtClean="0"/>
              <a:t>κατέγραψαν οι </a:t>
            </a:r>
            <a:r>
              <a:rPr lang="el-GR" altLang="en-US" dirty="0"/>
              <a:t>1000 αισθητήρες μέτρησης κυκλοφοριακού φόρτου του </a:t>
            </a:r>
            <a:r>
              <a:rPr lang="el-GR" altLang="en-US" dirty="0" smtClean="0"/>
              <a:t>     Κέντρο </a:t>
            </a:r>
            <a:r>
              <a:rPr lang="el-GR" altLang="en-US" dirty="0"/>
              <a:t>Διαχείρισης Κυκλοφορίας της Περιφέρειας </a:t>
            </a:r>
            <a:r>
              <a:rPr lang="el-GR" altLang="en-US" dirty="0" smtClean="0"/>
              <a:t>Αττικής. </a:t>
            </a:r>
            <a:endParaRPr lang="el-GR" dirty="0"/>
          </a:p>
          <a:p>
            <a:pPr marL="0" indent="0" algn="ctr">
              <a:buNone/>
            </a:pPr>
            <a:endParaRPr lang="el-GR" dirty="0"/>
          </a:p>
        </p:txBody>
      </p:sp>
      <p:pic>
        <p:nvPicPr>
          <p:cNvPr id="4" name="Picture 2" descr="Περιφέρεια Αττικής - MA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41" y="1"/>
            <a:ext cx="1587722" cy="12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Τίτλος 1"/>
          <p:cNvSpPr txBox="1">
            <a:spLocks/>
          </p:cNvSpPr>
          <p:nvPr/>
        </p:nvSpPr>
        <p:spPr>
          <a:xfrm>
            <a:off x="1" y="-3"/>
            <a:ext cx="10424160" cy="12372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3893">
                <a:schemeClr val="accent1">
                  <a:lumMod val="50000"/>
                </a:schemeClr>
              </a:gs>
              <a:gs pos="47000">
                <a:schemeClr val="bg1">
                  <a:lumMod val="85000"/>
                </a:schemeClr>
              </a:gs>
              <a:gs pos="34000">
                <a:srgbClr val="F7F7F7"/>
              </a:gs>
              <a:gs pos="66000">
                <a:schemeClr val="bg1">
                  <a:lumMod val="95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latin typeface="+mn-lt"/>
              </a:rPr>
              <a:t>	</a:t>
            </a:r>
            <a:r>
              <a:rPr lang="el-GR" sz="4000" b="1" dirty="0"/>
              <a:t> </a:t>
            </a:r>
            <a:r>
              <a:rPr lang="el-GR" sz="4000" b="1" dirty="0" smtClean="0"/>
              <a:t>Αύξηση</a:t>
            </a:r>
            <a:r>
              <a:rPr lang="el-GR" sz="4000" b="1" dirty="0" smtClean="0"/>
              <a:t> της κυκλοφορίας </a:t>
            </a:r>
            <a:r>
              <a:rPr lang="el-GR" sz="4000" b="1" dirty="0"/>
              <a:t>κατά τη διάρκεια του Σαββατοκύριακου </a:t>
            </a:r>
            <a:r>
              <a:rPr lang="el-GR" sz="4000" b="1" dirty="0" smtClean="0"/>
              <a:t>διαδημοτικών</a:t>
            </a:r>
            <a:endParaRPr lang="el-GR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19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εριφέρεια Αττικής - MA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41" y="69046"/>
            <a:ext cx="1499118" cy="11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1704109" y="-3"/>
            <a:ext cx="8811491" cy="14713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3893">
                <a:schemeClr val="accent1">
                  <a:lumMod val="50000"/>
                </a:schemeClr>
              </a:gs>
              <a:gs pos="47000">
                <a:schemeClr val="bg1">
                  <a:lumMod val="85000"/>
                </a:schemeClr>
              </a:gs>
              <a:gs pos="34000">
                <a:srgbClr val="F7F7F7"/>
              </a:gs>
              <a:gs pos="66000">
                <a:schemeClr val="bg1">
                  <a:lumMod val="95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dirty="0" smtClean="0">
                <a:latin typeface="+mn-lt"/>
              </a:rPr>
              <a:t>	</a:t>
            </a:r>
            <a:r>
              <a:rPr lang="el-GR" sz="4000" dirty="0" smtClean="0">
                <a:latin typeface="+mn-lt"/>
              </a:rPr>
              <a:t>αυξημένη </a:t>
            </a:r>
            <a:r>
              <a:rPr lang="el-GR" sz="4000" dirty="0" smtClean="0">
                <a:latin typeface="+mn-lt"/>
              </a:rPr>
              <a:t>η κυκλοφορία το </a:t>
            </a:r>
            <a:r>
              <a:rPr lang="el-GR" sz="4000" dirty="0" smtClean="0">
                <a:latin typeface="+mn-lt"/>
              </a:rPr>
              <a:t>1ο</a:t>
            </a:r>
            <a:r>
              <a:rPr lang="el-GR" sz="4000" dirty="0" smtClean="0">
                <a:latin typeface="+mn-lt"/>
              </a:rPr>
              <a:t>			Σαββατοκύριακο </a:t>
            </a:r>
            <a:r>
              <a:rPr lang="el-GR" sz="4000" dirty="0" smtClean="0">
                <a:latin typeface="+mn-lt"/>
              </a:rPr>
              <a:t>του Απριλίου</a:t>
            </a:r>
            <a:endParaRPr lang="el-GR" sz="4000" dirty="0">
              <a:latin typeface="+mn-lt"/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1" y="-4"/>
            <a:ext cx="2173901" cy="14713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4000" b="1" dirty="0" smtClean="0">
                <a:solidFill>
                  <a:schemeClr val="bg1"/>
                </a:solidFill>
                <a:latin typeface="+mn-lt"/>
              </a:rPr>
              <a:t>28,7% </a:t>
            </a:r>
            <a:endParaRPr lang="el-GR" sz="4000" b="1" dirty="0"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43208" y="1471353"/>
            <a:ext cx="4328791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l-GR" altLang="en-US" sz="4400" b="1" dirty="0" smtClean="0"/>
              <a:t>28,7% </a:t>
            </a:r>
            <a:endParaRPr lang="el-GR" altLang="en-US" sz="4400" b="1" dirty="0"/>
          </a:p>
          <a:p>
            <a:pPr>
              <a:lnSpc>
                <a:spcPct val="140000"/>
              </a:lnSpc>
              <a:defRPr/>
            </a:pPr>
            <a:r>
              <a:rPr lang="el-GR" sz="2400" dirty="0" smtClean="0"/>
              <a:t>Αυξημένη</a:t>
            </a:r>
            <a:r>
              <a:rPr lang="el-GR" altLang="en-US" sz="2400" dirty="0" smtClean="0"/>
              <a:t> </a:t>
            </a:r>
            <a:r>
              <a:rPr lang="el-GR" altLang="en-US" sz="2400" dirty="0"/>
              <a:t>παρουσιάζεται </a:t>
            </a:r>
            <a:r>
              <a:rPr lang="el-GR" sz="2400" dirty="0"/>
              <a:t>η </a:t>
            </a:r>
            <a:r>
              <a:rPr lang="el-GR" altLang="en-US" sz="2400" dirty="0"/>
              <a:t>κυκλοφορία το πρώτο Σαββατοκύριακο του </a:t>
            </a:r>
            <a:r>
              <a:rPr lang="el-GR" altLang="en-US" sz="2400" dirty="0" smtClean="0"/>
              <a:t>Απριλίου</a:t>
            </a:r>
            <a:r>
              <a:rPr lang="el-GR" altLang="en-US" sz="2400" dirty="0"/>
              <a:t>, μετά </a:t>
            </a:r>
            <a:r>
              <a:rPr lang="el-GR" altLang="en-US" sz="2400" dirty="0" smtClean="0"/>
              <a:t>την άρση περιορισμού </a:t>
            </a:r>
            <a:r>
              <a:rPr lang="el-GR" altLang="en-US" sz="2400" dirty="0"/>
              <a:t>μετακίνησης στα όρια του Δήμου, συγκριτικά με το τελευταίο Σαββατοκύριακο του </a:t>
            </a:r>
            <a:r>
              <a:rPr lang="el-GR" altLang="en-US" sz="2400" dirty="0" smtClean="0"/>
              <a:t>Μαρτίου</a:t>
            </a:r>
            <a:endParaRPr lang="el-GR" altLang="en-US" sz="2400" dirty="0"/>
          </a:p>
        </p:txBody>
      </p:sp>
      <p:pic>
        <p:nvPicPr>
          <p:cNvPr id="8" name="Picture 4" descr="https://attachment.outlook.live.net/owa/MSA%3Aa.giannopoulou%40outlook.com/service.svc/s/GetAttachmentThumbnail?id=AQMkADAwATMwMAItMWNjAGQtN2ZmADgtMDACLTAwCgBGAAADNyIID2I6%2F0OqfEiOyFIM4AcAJKh77htvrUK88LBhPhyRcAAAAgEMAAAAJKh77htvrUK88LBhPhyRcAABpXeL5QAAAAESABAAdwbYUzwuPEG6EVCycBLVdQ%3D%3D&amp;thumbnailType=2&amp;isc=1&amp;token=eyJhbGciOiJSUzI1NiIsImtpZCI6IjU2MzU4ODUyMzRCOTI1MkRERTAwNTc2NkQ5RDlGMjc2NTY1RjYzRTIiLCJ0eXAiOiJKV1QiLCJ4NXQiOiJWaldJVWpTNUpTM2VBRmRtMmRueWRsWmZZLUkifQ.eyJvcmlnaW4iOiJodHRwczovL291dGxvb2subGl2ZS5jb20iLCJ1YyI6ImQ3MWUzN2MzNGE5ZjRjMGZhZDk3YjM1ODVmN2U3YmM0IiwidmVyIjoiRXhjaGFuZ2UuQ2FsbGJhY2suVjEiLCJhcHBjdHhzZW5kZXIiOiJPd2FEb3dubG9hZEA4NGRmOWU3Zi1lOWY2LTQwYWYtYjQzNS1hYWFhYWFhYWFhYWEiLCJpc3NyaW5nIjoiV1ciLCJhcHBjdHgiOiJ7XCJtc2V4Y2hwcm90XCI6XCJvd2FcIixcInB1aWRcIjpcIjg0NDQyNTQxMzM2MTY1NlwiLFwic2NvcGVcIjpcIk93YURvd25sb2FkXCIsXCJvaWRcIjpcIjAwMDMwMDAwLTFjY2QtN2ZmOC0wMDAwLTAwMDAwMDAwMDAwMFwiLFwicHJpbWFyeXNpZFwiOlwiUy0xLTI4MjctMTk2NjA4LTQ4MzIyOTY4OFwifSIsIm5iZiI6MTYwODI4NDUzMSwiZXhwIjoxNjA4Mjg1MTMxLCJpc3MiOiIwMDAwMDAwMi0wMDAwLTBmZjEtY2UwMC0wMDAwMDAwMDAwMDBAODRkZjllN2YtZTlmNi00MGFmLWI0MzUtYWFhYWFhYWFhYWFhIiwiYXVkIjoiMDAwMDAwMDItMDAwMC0wZmYxLWNlMDAtMDAwMDAwMDAwMDAwL2F0dGFjaG1lbnQub3V0bG9vay5saXZlLm5ldEA4NGRmOWU3Zi1lOWY2LTQwYWYtYjQzNS1hYWFhYWFhYWFhYWEiLCJoYXBwIjoib3dhIn0.VMH7Gk5MJy1pgUmQG-yGvKOHmzSv7dSoy4d1BuQsOqTwt-VQvuC5R24HUIf2U9uuKgN8kB_KKAWPemsvkPXroPYro-W65AZMetjXE0ZYLs6otCN8stfZ3svOeo74Y_IR6vlAngCl0ft_VTINSGGOjDd1o3V3O1-LL1jbRerf7kpoJO4CT8Xr41mRDItW_OYBDwL2XiMrjHZK3oZc_QTex8Sgf_DJi4Bf5W48ks3KHoogW1erqmk8L36vlnundeHqz0Z2C53UEtUVwrH8EYgX_ejqZ3DDvxW-p7kSZcWjRF6YjKogOTXLGAB-xFFBpDgcdvkF7IN6aYlbUQVfgGK7wQ&amp;X-OWA-CANARY=6Fpdl-epekmf4RYGXvO4xtD395Q5o9gYUGhqp5xzmjGvpbty_bAX61UHv2utFKdAf2jub2GdmFQ.&amp;owa=outlook.live.com&amp;scriptVer=20201207002.07&amp;animation=true">
            <a:extLst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32710" y="2285999"/>
            <a:ext cx="7071810" cy="3976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5 - Βέλος προς τα κάτω"/>
          <p:cNvSpPr/>
          <p:nvPr/>
        </p:nvSpPr>
        <p:spPr>
          <a:xfrm rot="10800000">
            <a:off x="2668982" y="1798161"/>
            <a:ext cx="489059" cy="487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εριφέρεια Αττικής - MA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41" y="69046"/>
            <a:ext cx="1499118" cy="11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1" y="-3"/>
            <a:ext cx="10515600" cy="14713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3893">
                <a:schemeClr val="accent1">
                  <a:lumMod val="50000"/>
                </a:schemeClr>
              </a:gs>
              <a:gs pos="47000">
                <a:schemeClr val="bg1">
                  <a:lumMod val="85000"/>
                </a:schemeClr>
              </a:gs>
              <a:gs pos="34000">
                <a:srgbClr val="F7F7F7"/>
              </a:gs>
              <a:gs pos="66000">
                <a:schemeClr val="bg1">
                  <a:lumMod val="95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dirty="0" smtClean="0">
                <a:latin typeface="+mn-lt"/>
              </a:rPr>
              <a:t>	</a:t>
            </a:r>
            <a:r>
              <a:rPr lang="el-GR" altLang="el-GR" sz="4000" b="1" dirty="0"/>
              <a:t>Οι οδικές αρτηρίες που καταγράφεται η μεγαλύτερη </a:t>
            </a:r>
            <a:r>
              <a:rPr lang="el-GR" altLang="el-GR" sz="4000" b="1" dirty="0" smtClean="0"/>
              <a:t>αύξηση</a:t>
            </a:r>
            <a:endParaRPr lang="el-GR" sz="4000" b="1" dirty="0"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48888" y="2086495"/>
            <a:ext cx="4222865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600" b="1" dirty="0" err="1" smtClean="0"/>
              <a:t>Λ.Βουλιαγμένης</a:t>
            </a:r>
            <a:r>
              <a:rPr lang="el-GR" sz="2600" b="1" dirty="0" smtClean="0"/>
              <a:t> </a:t>
            </a:r>
            <a:r>
              <a:rPr lang="el-GR" sz="2600" b="1" dirty="0" smtClean="0"/>
              <a:t>	</a:t>
            </a:r>
            <a:r>
              <a:rPr lang="el-GR" sz="2600" b="1" dirty="0" smtClean="0"/>
              <a:t>57,7%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600" b="1" dirty="0"/>
              <a:t>Λ. Μεσογείων  	</a:t>
            </a:r>
            <a:r>
              <a:rPr lang="el-GR" sz="2600" b="1" dirty="0" smtClean="0"/>
              <a:t>49,1%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600" b="1" dirty="0"/>
              <a:t>Λ. </a:t>
            </a:r>
            <a:r>
              <a:rPr lang="el-GR" sz="2600" b="1" dirty="0" smtClean="0"/>
              <a:t>Αθηνών	 	44,9%</a:t>
            </a:r>
            <a:endParaRPr lang="el-GR" sz="2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600" b="1" dirty="0" smtClean="0"/>
              <a:t>Λ</a:t>
            </a:r>
            <a:r>
              <a:rPr lang="el-GR" sz="2600" b="1" dirty="0"/>
              <a:t>. </a:t>
            </a:r>
            <a:r>
              <a:rPr lang="el-GR" sz="2600" b="1" dirty="0" err="1"/>
              <a:t>Ποσειδώνος</a:t>
            </a:r>
            <a:r>
              <a:rPr lang="el-GR" sz="2600" dirty="0"/>
              <a:t> 	</a:t>
            </a:r>
            <a:r>
              <a:rPr lang="el-GR" sz="2600" b="1" dirty="0" smtClean="0"/>
              <a:t>43,9%</a:t>
            </a:r>
            <a:r>
              <a:rPr lang="el-GR" sz="2600" dirty="0" smtClean="0"/>
              <a:t> </a:t>
            </a:r>
            <a:endParaRPr lang="el-GR" sz="26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600" b="1" dirty="0" smtClean="0"/>
              <a:t>Λ. </a:t>
            </a:r>
            <a:r>
              <a:rPr lang="el-GR" sz="2600" b="1" dirty="0" err="1" smtClean="0"/>
              <a:t>Βασ</a:t>
            </a:r>
            <a:r>
              <a:rPr lang="el-GR" sz="2600" b="1" dirty="0" smtClean="0"/>
              <a:t>. Σοφίας </a:t>
            </a:r>
            <a:r>
              <a:rPr lang="el-GR" sz="2600" b="1" dirty="0"/>
              <a:t>	</a:t>
            </a:r>
            <a:r>
              <a:rPr lang="el-GR" sz="2600" b="1" dirty="0" smtClean="0"/>
              <a:t>37,5%</a:t>
            </a:r>
            <a:endParaRPr lang="el-GR" sz="26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600" b="1" dirty="0"/>
              <a:t>Λ. </a:t>
            </a:r>
            <a:r>
              <a:rPr lang="el-GR" sz="2600" b="1" dirty="0"/>
              <a:t>Κηφισού   </a:t>
            </a:r>
            <a:r>
              <a:rPr lang="el-GR" sz="2600" b="1" dirty="0"/>
              <a:t>	</a:t>
            </a:r>
            <a:r>
              <a:rPr lang="el-GR" sz="2600" b="1" dirty="0" smtClean="0"/>
              <a:t>26,4%</a:t>
            </a:r>
            <a:endParaRPr lang="el-GR" sz="2600" dirty="0"/>
          </a:p>
          <a:p>
            <a:pPr>
              <a:lnSpc>
                <a:spcPct val="140000"/>
              </a:lnSpc>
              <a:defRPr/>
            </a:pPr>
            <a:endParaRPr lang="el-GR" altLang="en-US" sz="2600" dirty="0"/>
          </a:p>
        </p:txBody>
      </p:sp>
      <p:pic>
        <p:nvPicPr>
          <p:cNvPr id="8" name="Picture 4" descr="https://attachment.outlook.live.net/owa/MSA%3Aa.giannopoulou%40outlook.com/service.svc/s/GetAttachmentThumbnail?id=AQMkADAwATMwMAItMWNjAGQtN2ZmADgtMDACLTAwCgBGAAADNyIID2I6%2F0OqfEiOyFIM4AcAJKh77htvrUK88LBhPhyRcAAAAgEMAAAAJKh77htvrUK88LBhPhyRcAABpXeL5QAAAAESABAAdwbYUzwuPEG6EVCycBLVdQ%3D%3D&amp;thumbnailType=2&amp;isc=1&amp;token=eyJhbGciOiJSUzI1NiIsImtpZCI6IjU2MzU4ODUyMzRCOTI1MkRERTAwNTc2NkQ5RDlGMjc2NTY1RjYzRTIiLCJ0eXAiOiJKV1QiLCJ4NXQiOiJWaldJVWpTNUpTM2VBRmRtMmRueWRsWmZZLUkifQ.eyJvcmlnaW4iOiJodHRwczovL291dGxvb2subGl2ZS5jb20iLCJ1YyI6ImQ3MWUzN2MzNGE5ZjRjMGZhZDk3YjM1ODVmN2U3YmM0IiwidmVyIjoiRXhjaGFuZ2UuQ2FsbGJhY2suVjEiLCJhcHBjdHhzZW5kZXIiOiJPd2FEb3dubG9hZEA4NGRmOWU3Zi1lOWY2LTQwYWYtYjQzNS1hYWFhYWFhYWFhYWEiLCJpc3NyaW5nIjoiV1ciLCJhcHBjdHgiOiJ7XCJtc2V4Y2hwcm90XCI6XCJvd2FcIixcInB1aWRcIjpcIjg0NDQyNTQxMzM2MTY1NlwiLFwic2NvcGVcIjpcIk93YURvd25sb2FkXCIsXCJvaWRcIjpcIjAwMDMwMDAwLTFjY2QtN2ZmOC0wMDAwLTAwMDAwMDAwMDAwMFwiLFwicHJpbWFyeXNpZFwiOlwiUy0xLTI4MjctMTk2NjA4LTQ4MzIyOTY4OFwifSIsIm5iZiI6MTYwODI4NDUzMSwiZXhwIjoxNjA4Mjg1MTMxLCJpc3MiOiIwMDAwMDAwMi0wMDAwLTBmZjEtY2UwMC0wMDAwMDAwMDAwMDBAODRkZjllN2YtZTlmNi00MGFmLWI0MzUtYWFhYWFhYWFhYWFhIiwiYXVkIjoiMDAwMDAwMDItMDAwMC0wZmYxLWNlMDAtMDAwMDAwMDAwMDAwL2F0dGFjaG1lbnQub3V0bG9vay5saXZlLm5ldEA4NGRmOWU3Zi1lOWY2LTQwYWYtYjQzNS1hYWFhYWFhYWFhYWEiLCJoYXBwIjoib3dhIn0.VMH7Gk5MJy1pgUmQG-yGvKOHmzSv7dSoy4d1BuQsOqTwt-VQvuC5R24HUIf2U9uuKgN8kB_KKAWPemsvkPXroPYro-W65AZMetjXE0ZYLs6otCN8stfZ3svOeo74Y_IR6vlAngCl0ft_VTINSGGOjDd1o3V3O1-LL1jbRerf7kpoJO4CT8Xr41mRDItW_OYBDwL2XiMrjHZK3oZc_QTex8Sgf_DJi4Bf5W48ks3KHoogW1erqmk8L36vlnundeHqz0Z2C53UEtUVwrH8EYgX_ejqZ3DDvxW-p7kSZcWjRF6YjKogOTXLGAB-xFFBpDgcdvkF7IN6aYlbUQVfgGK7wQ&amp;X-OWA-CANARY=6Fpdl-epekmf4RYGXvO4xtD395Q5o9gYUGhqp5xzmjGvpbty_bAX61UHv2utFKdAf2jub2GdmFQ.&amp;owa=outlook.live.com&amp;scriptVer=20201207002.07&amp;animation=true">
            <a:extLst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32710" y="2285999"/>
            <a:ext cx="7071810" cy="3976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9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εριφέρεια Αττικής - MA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41" y="69046"/>
            <a:ext cx="1499118" cy="11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1" y="-3"/>
            <a:ext cx="10515600" cy="14713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7000">
                <a:schemeClr val="accent1">
                  <a:lumMod val="50000"/>
                </a:schemeClr>
              </a:gs>
              <a:gs pos="47000">
                <a:schemeClr val="bg1">
                  <a:lumMod val="85000"/>
                </a:schemeClr>
              </a:gs>
              <a:gs pos="34000">
                <a:srgbClr val="F7F7F7"/>
              </a:gs>
              <a:gs pos="66000">
                <a:schemeClr val="bg1">
                  <a:lumMod val="95000"/>
                </a:schemeClr>
              </a:gs>
              <a:gs pos="84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400" b="1" dirty="0" smtClean="0">
                <a:latin typeface="+mn-lt"/>
              </a:rPr>
              <a:t>	</a:t>
            </a:r>
            <a:r>
              <a:rPr lang="el-GR" altLang="el-GR" sz="2400" b="1" dirty="0">
                <a:latin typeface="+mn-lt"/>
              </a:rPr>
              <a:t>Σύγκριση μέσου ωριαίου αριθμού οχημάτων σε 15 οδικές αρτηρίες μεταξύ</a:t>
            </a:r>
            <a:r>
              <a:rPr lang="el-GR" altLang="en-US" sz="2400" b="1" dirty="0">
                <a:latin typeface="+mn-lt"/>
              </a:rPr>
              <a:t> πρώτου Σαββατοκύριακου του </a:t>
            </a:r>
            <a:r>
              <a:rPr lang="el-GR" altLang="en-US" sz="2400" b="1" dirty="0" smtClean="0">
                <a:latin typeface="+mn-lt"/>
              </a:rPr>
              <a:t>Απριλίου </a:t>
            </a:r>
            <a:r>
              <a:rPr lang="el-GR" altLang="en-US" sz="2400" b="1" dirty="0">
                <a:latin typeface="+mn-lt"/>
              </a:rPr>
              <a:t>και τελευταίου του </a:t>
            </a:r>
            <a:r>
              <a:rPr lang="el-GR" altLang="en-US" sz="2400" b="1" dirty="0" smtClean="0">
                <a:latin typeface="+mn-lt"/>
              </a:rPr>
              <a:t>Μαρτίου</a:t>
            </a:r>
            <a:endParaRPr lang="el-GR" sz="2400" b="1" dirty="0">
              <a:latin typeface="+mn-lt"/>
            </a:endParaRP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988521"/>
              </p:ext>
            </p:extLst>
          </p:nvPr>
        </p:nvGraphicFramePr>
        <p:xfrm>
          <a:off x="244699" y="1471353"/>
          <a:ext cx="11694016" cy="519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76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εριφέρεια Αττικής - MA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41" y="69046"/>
            <a:ext cx="1499118" cy="11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1796816" y="-4"/>
            <a:ext cx="8718784" cy="14713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3893">
                <a:schemeClr val="accent1">
                  <a:lumMod val="50000"/>
                </a:schemeClr>
              </a:gs>
              <a:gs pos="47000">
                <a:schemeClr val="bg1">
                  <a:lumMod val="85000"/>
                </a:schemeClr>
              </a:gs>
              <a:gs pos="34000">
                <a:srgbClr val="F7F7F7"/>
              </a:gs>
              <a:gs pos="66000">
                <a:schemeClr val="bg1">
                  <a:lumMod val="95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dirty="0" smtClean="0">
                <a:latin typeface="+mn-lt"/>
              </a:rPr>
              <a:t>	</a:t>
            </a:r>
            <a:r>
              <a:rPr lang="el-GR" sz="4000" dirty="0" smtClean="0">
                <a:latin typeface="+mn-lt"/>
              </a:rPr>
              <a:t>επιπρόσθετη αύξηση της κυκλοφορίας 	το 2</a:t>
            </a:r>
            <a:r>
              <a:rPr lang="el-GR" sz="4000" baseline="30000" dirty="0" smtClean="0">
                <a:latin typeface="+mn-lt"/>
              </a:rPr>
              <a:t>ο</a:t>
            </a:r>
            <a:r>
              <a:rPr lang="el-GR" sz="4000" dirty="0" smtClean="0">
                <a:latin typeface="+mn-lt"/>
              </a:rPr>
              <a:t>  Σαββατοκύριακο του Απριλίου</a:t>
            </a:r>
            <a:endParaRPr lang="el-GR" sz="4000" dirty="0">
              <a:latin typeface="+mn-lt"/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2" y="-4"/>
            <a:ext cx="1796814" cy="14713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4000" b="1" dirty="0" smtClean="0">
                <a:solidFill>
                  <a:schemeClr val="bg1"/>
                </a:solidFill>
                <a:latin typeface="+mn-lt"/>
              </a:rPr>
              <a:t>5,6% </a:t>
            </a:r>
            <a:endParaRPr lang="el-GR" sz="4000" b="1" dirty="0"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16378" y="1471353"/>
            <a:ext cx="4364182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l-GR" altLang="en-US" sz="4400" b="1" dirty="0" smtClean="0"/>
              <a:t>	5,6% </a:t>
            </a:r>
            <a:endParaRPr lang="el-GR" altLang="en-US" sz="4400" b="1" dirty="0"/>
          </a:p>
          <a:p>
            <a:pPr algn="ctr">
              <a:lnSpc>
                <a:spcPct val="140000"/>
              </a:lnSpc>
              <a:defRPr/>
            </a:pPr>
            <a:r>
              <a:rPr lang="el-GR" altLang="en-US" sz="2400" b="1" dirty="0" smtClean="0"/>
              <a:t>Αύξηση </a:t>
            </a:r>
            <a:r>
              <a:rPr lang="el-GR" altLang="en-US" sz="2400" dirty="0"/>
              <a:t>παρουσιάζει  η </a:t>
            </a:r>
            <a:r>
              <a:rPr lang="el-GR" altLang="en-US" sz="2400" dirty="0" smtClean="0"/>
              <a:t>κυκλοφορία το πρώτο Σαββατοκύριακο μετά το άνοιγμα του λιανεμπορίου </a:t>
            </a:r>
            <a:r>
              <a:rPr lang="el-GR" altLang="el-GR" sz="2400" dirty="0"/>
              <a:t>σε 15 οδικές αρτηρίες </a:t>
            </a:r>
            <a:r>
              <a:rPr lang="el-GR" altLang="en-US" sz="2400" dirty="0"/>
              <a:t>σε ποσοστό </a:t>
            </a:r>
            <a:r>
              <a:rPr lang="el-GR" altLang="en-US" sz="2400" dirty="0" smtClean="0"/>
              <a:t>5,</a:t>
            </a:r>
            <a:r>
              <a:rPr lang="en-US" altLang="en-US" sz="2400" dirty="0" smtClean="0"/>
              <a:t>6</a:t>
            </a:r>
            <a:r>
              <a:rPr lang="el-GR" altLang="en-US" sz="2400" dirty="0" smtClean="0"/>
              <a:t>%          το 2</a:t>
            </a:r>
            <a:r>
              <a:rPr lang="el-GR" altLang="en-US" sz="2400" baseline="30000" dirty="0" smtClean="0"/>
              <a:t>ο</a:t>
            </a:r>
            <a:r>
              <a:rPr lang="el-GR" altLang="en-US" sz="2400" dirty="0" smtClean="0"/>
              <a:t> </a:t>
            </a:r>
            <a:r>
              <a:rPr lang="el-GR" altLang="en-US" sz="2400" dirty="0"/>
              <a:t>Σαββατοκύριακο του </a:t>
            </a:r>
            <a:r>
              <a:rPr lang="el-GR" altLang="en-US" sz="2400" dirty="0" smtClean="0"/>
              <a:t>Απριλίου </a:t>
            </a:r>
            <a:r>
              <a:rPr lang="el-GR" altLang="en-US" sz="2400" dirty="0"/>
              <a:t>σε σχέση με το </a:t>
            </a:r>
            <a:r>
              <a:rPr lang="el-GR" altLang="en-US" sz="2400" dirty="0" smtClean="0"/>
              <a:t>προηγούμενο</a:t>
            </a:r>
            <a:r>
              <a:rPr lang="el-GR" altLang="en-US" sz="2000" dirty="0" smtClean="0"/>
              <a:t>.</a:t>
            </a:r>
            <a:endParaRPr lang="el-GR" altLang="en-US" dirty="0"/>
          </a:p>
        </p:txBody>
      </p:sp>
      <p:pic>
        <p:nvPicPr>
          <p:cNvPr id="8" name="Picture 4" descr="https://attachment.outlook.live.net/owa/MSA%3Aa.giannopoulou%40outlook.com/service.svc/s/GetAttachmentThumbnail?id=AQMkADAwATMwMAItMWNjAGQtN2ZmADgtMDACLTAwCgBGAAADNyIID2I6%2F0OqfEiOyFIM4AcAJKh77htvrUK88LBhPhyRcAAAAgEMAAAAJKh77htvrUK88LBhPhyRcAABpXeL5QAAAAESABAAdwbYUzwuPEG6EVCycBLVdQ%3D%3D&amp;thumbnailType=2&amp;isc=1&amp;token=eyJhbGciOiJSUzI1NiIsImtpZCI6IjU2MzU4ODUyMzRCOTI1MkRERTAwNTc2NkQ5RDlGMjc2NTY1RjYzRTIiLCJ0eXAiOiJKV1QiLCJ4NXQiOiJWaldJVWpTNUpTM2VBRmRtMmRueWRsWmZZLUkifQ.eyJvcmlnaW4iOiJodHRwczovL291dGxvb2subGl2ZS5jb20iLCJ1YyI6ImQ3MWUzN2MzNGE5ZjRjMGZhZDk3YjM1ODVmN2U3YmM0IiwidmVyIjoiRXhjaGFuZ2UuQ2FsbGJhY2suVjEiLCJhcHBjdHhzZW5kZXIiOiJPd2FEb3dubG9hZEA4NGRmOWU3Zi1lOWY2LTQwYWYtYjQzNS1hYWFhYWFhYWFhYWEiLCJpc3NyaW5nIjoiV1ciLCJhcHBjdHgiOiJ7XCJtc2V4Y2hwcm90XCI6XCJvd2FcIixcInB1aWRcIjpcIjg0NDQyNTQxMzM2MTY1NlwiLFwic2NvcGVcIjpcIk93YURvd25sb2FkXCIsXCJvaWRcIjpcIjAwMDMwMDAwLTFjY2QtN2ZmOC0wMDAwLTAwMDAwMDAwMDAwMFwiLFwicHJpbWFyeXNpZFwiOlwiUy0xLTI4MjctMTk2NjA4LTQ4MzIyOTY4OFwifSIsIm5iZiI6MTYwODI4NDUzMSwiZXhwIjoxNjA4Mjg1MTMxLCJpc3MiOiIwMDAwMDAwMi0wMDAwLTBmZjEtY2UwMC0wMDAwMDAwMDAwMDBAODRkZjllN2YtZTlmNi00MGFmLWI0MzUtYWFhYWFhYWFhYWFhIiwiYXVkIjoiMDAwMDAwMDItMDAwMC0wZmYxLWNlMDAtMDAwMDAwMDAwMDAwL2F0dGFjaG1lbnQub3V0bG9vay5saXZlLm5ldEA4NGRmOWU3Zi1lOWY2LTQwYWYtYjQzNS1hYWFhYWFhYWFhYWEiLCJoYXBwIjoib3dhIn0.VMH7Gk5MJy1pgUmQG-yGvKOHmzSv7dSoy4d1BuQsOqTwt-VQvuC5R24HUIf2U9uuKgN8kB_KKAWPemsvkPXroPYro-W65AZMetjXE0ZYLs6otCN8stfZ3svOeo74Y_IR6vlAngCl0ft_VTINSGGOjDd1o3V3O1-LL1jbRerf7kpoJO4CT8Xr41mRDItW_OYBDwL2XiMrjHZK3oZc_QTex8Sgf_DJi4Bf5W48ks3KHoogW1erqmk8L36vlnundeHqz0Z2C53UEtUVwrH8EYgX_ejqZ3DDvxW-p7kSZcWjRF6YjKogOTXLGAB-xFFBpDgcdvkF7IN6aYlbUQVfgGK7wQ&amp;X-OWA-CANARY=6Fpdl-epekmf4RYGXvO4xtD395Q5o9gYUGhqp5xzmjGvpbty_bAX61UHv2utFKdAf2jub2GdmFQ.&amp;owa=outlook.live.com&amp;scriptVer=20201207002.07&amp;animation=true">
            <a:extLst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32710" y="2285999"/>
            <a:ext cx="7071810" cy="3976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5 - Βέλος προς τα κάτω"/>
          <p:cNvSpPr/>
          <p:nvPr/>
        </p:nvSpPr>
        <p:spPr>
          <a:xfrm rot="10800000">
            <a:off x="3138091" y="1661274"/>
            <a:ext cx="484632" cy="624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71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εριφέρεια Αττικής - MA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41" y="69046"/>
            <a:ext cx="1499118" cy="11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1" y="-3"/>
            <a:ext cx="10515600" cy="14713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3893">
                <a:schemeClr val="accent1">
                  <a:lumMod val="50000"/>
                </a:schemeClr>
              </a:gs>
              <a:gs pos="47000">
                <a:schemeClr val="bg1">
                  <a:lumMod val="85000"/>
                </a:schemeClr>
              </a:gs>
              <a:gs pos="34000">
                <a:srgbClr val="F7F7F7"/>
              </a:gs>
              <a:gs pos="66000">
                <a:schemeClr val="bg1">
                  <a:lumMod val="95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400" b="1" dirty="0" smtClean="0">
                <a:latin typeface="+mn-lt"/>
              </a:rPr>
              <a:t>	</a:t>
            </a:r>
            <a:r>
              <a:rPr lang="el-GR" altLang="el-GR" sz="2400" b="1" dirty="0">
                <a:latin typeface="+mn-lt"/>
              </a:rPr>
              <a:t>Σύγκριση μέσου ωριαίου αριθμού οχημάτων σε 15 οδικές αρτηρίες μεταξύ</a:t>
            </a:r>
            <a:r>
              <a:rPr lang="el-GR" altLang="en-US" sz="2400" b="1" dirty="0">
                <a:latin typeface="+mn-lt"/>
              </a:rPr>
              <a:t> </a:t>
            </a:r>
            <a:r>
              <a:rPr lang="el-GR" altLang="en-US" sz="2400" b="1" dirty="0" smtClean="0">
                <a:latin typeface="+mn-lt"/>
              </a:rPr>
              <a:t>2</a:t>
            </a:r>
            <a:r>
              <a:rPr lang="el-GR" altLang="en-US" sz="2400" b="1" baseline="30000" dirty="0" smtClean="0">
                <a:latin typeface="+mn-lt"/>
              </a:rPr>
              <a:t>ου</a:t>
            </a:r>
            <a:r>
              <a:rPr lang="el-GR" altLang="en-US" sz="2400" b="1" dirty="0">
                <a:latin typeface="+mn-lt"/>
              </a:rPr>
              <a:t> και 1</a:t>
            </a:r>
            <a:r>
              <a:rPr lang="el-GR" altLang="en-US" sz="2400" b="1" baseline="30000" dirty="0">
                <a:latin typeface="+mn-lt"/>
              </a:rPr>
              <a:t>ου</a:t>
            </a:r>
            <a:endParaRPr lang="el-GR" sz="2400" b="1" baseline="30000" dirty="0">
              <a:latin typeface="+mn-lt"/>
            </a:endParaRPr>
          </a:p>
          <a:p>
            <a:pPr algn="ctr"/>
            <a:r>
              <a:rPr lang="el-GR" altLang="en-US" sz="2400" b="1" dirty="0" smtClean="0">
                <a:latin typeface="+mn-lt"/>
              </a:rPr>
              <a:t>Σαββατοκύριακου </a:t>
            </a:r>
            <a:r>
              <a:rPr lang="el-GR" altLang="en-US" sz="2400" b="1" dirty="0">
                <a:latin typeface="+mn-lt"/>
              </a:rPr>
              <a:t>του </a:t>
            </a:r>
            <a:r>
              <a:rPr lang="el-GR" altLang="en-US" sz="2400" b="1" dirty="0" smtClean="0">
                <a:latin typeface="+mn-lt"/>
              </a:rPr>
              <a:t>Απριλίου 2021</a:t>
            </a:r>
            <a:endParaRPr lang="el-GR" sz="2400" b="1" dirty="0">
              <a:latin typeface="+mn-lt"/>
            </a:endParaRPr>
          </a:p>
        </p:txBody>
      </p:sp>
      <p:graphicFrame>
        <p:nvGraphicFramePr>
          <p:cNvPr id="8" name="Θέση περιεχομένου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557824"/>
              </p:ext>
            </p:extLst>
          </p:nvPr>
        </p:nvGraphicFramePr>
        <p:xfrm>
          <a:off x="133004" y="1471353"/>
          <a:ext cx="11887199" cy="5145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78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72</Words>
  <Application>Microsoft Office PowerPoint</Application>
  <PresentationFormat>Ευρεία οθόνη</PresentationFormat>
  <Paragraphs>45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Θέμα του Office</vt:lpstr>
      <vt:lpstr>Περιφέρεια Αττικής</vt:lpstr>
      <vt:lpstr> μειωμένη η κυκλοφορία το    Σαββατοκύριακο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Mina</dc:creator>
  <cp:lastModifiedBy>Mina</cp:lastModifiedBy>
  <cp:revision>37</cp:revision>
  <dcterms:created xsi:type="dcterms:W3CDTF">2021-03-04T08:35:17Z</dcterms:created>
  <dcterms:modified xsi:type="dcterms:W3CDTF">2021-04-14T12:15:28Z</dcterms:modified>
</cp:coreProperties>
</file>