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Ενότητα χωρίς τίτλο" id="{E44426E5-36B3-4D32-A461-83724ACC5622}">
          <p14:sldIdLst>
            <p14:sldId id="258"/>
            <p14:sldId id="257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i="0" baseline="0">
                <a:effectLst/>
              </a:rPr>
              <a:t>Ποσοστιαία Μεταβολή</a:t>
            </a:r>
            <a:endParaRPr lang="en-US">
              <a:effectLst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0018208661417323E-2"/>
          <c:y val="8.2970425010880713E-2"/>
          <c:w val="0.95902345800524935"/>
          <c:h val="0.80773081585726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'[ΕΒΔΟΜΑΔΙΑΙΑ_ΜΕΤΑΒΟΛΗ_ΣΚ_ΜΕΤΑΚΙΝΗΣΗ-6_15ΟΑ.xls]ΓΡΑΦΗΜΑΤΑ'!$H$3:$H$4</c:f>
              <c:strCache>
                <c:ptCount val="2"/>
                <c:pt idx="0">
                  <c:v>27/2/2021 - 28/2/2021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'[ΕΒΔΟΜΑΔΙΑΙΑ_ΜΕΤΑΒΟΛΗ_ΣΚ_ΜΕΤΑΚΙΝΗΣΗ-6_15ΟΑ.xls]ΓΡΑΦΗΜΑΤΑ'!$G$5:$G$19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'[ΕΒΔΟΜΑΔΙΑΙΑ_ΜΕΤΑΒΟΛΗ_ΣΚ_ΜΕΤΑΚΙΝΗΣΗ-6_15ΟΑ.xls]ΓΡΑΦΗΜΑΤΑ'!$H$5:$H$19</c:f>
              <c:numCache>
                <c:formatCode>0</c:formatCode>
                <c:ptCount val="15"/>
                <c:pt idx="0">
                  <c:v>2649.6285487499999</c:v>
                </c:pt>
                <c:pt idx="1">
                  <c:v>2222.7171512500004</c:v>
                </c:pt>
                <c:pt idx="2">
                  <c:v>1109.9726820833334</c:v>
                </c:pt>
                <c:pt idx="3">
                  <c:v>861.55585320833325</c:v>
                </c:pt>
                <c:pt idx="4">
                  <c:v>886.05278166666665</c:v>
                </c:pt>
                <c:pt idx="5">
                  <c:v>523.2058734166668</c:v>
                </c:pt>
                <c:pt idx="6">
                  <c:v>509.37419174999991</c:v>
                </c:pt>
                <c:pt idx="7">
                  <c:v>813.50271487500004</c:v>
                </c:pt>
                <c:pt idx="8">
                  <c:v>828.84899608333319</c:v>
                </c:pt>
                <c:pt idx="9">
                  <c:v>1210.7653275000002</c:v>
                </c:pt>
                <c:pt idx="10">
                  <c:v>951.73765749999995</c:v>
                </c:pt>
                <c:pt idx="11">
                  <c:v>1213.0522179166667</c:v>
                </c:pt>
                <c:pt idx="12">
                  <c:v>989.17474633333302</c:v>
                </c:pt>
                <c:pt idx="13">
                  <c:v>1008.1407017083334</c:v>
                </c:pt>
                <c:pt idx="14">
                  <c:v>1001.5152234583334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D-4DF1-B392-AF48BDDA822B}"/>
            </c:ext>
          </c:extLst>
        </c:ser>
        <c:ser>
          <c:idx val="1"/>
          <c:order val="1"/>
          <c:tx>
            <c:strRef>
              <c:f>'[ΕΒΔΟΜΑΔΙΑΙΑ_ΜΕΤΑΒΟΛΗ_ΣΚ_ΜΕΤΑΚΙΝΗΣΗ-6_15ΟΑ.xls]ΓΡΑΦΗΜΑΤΑ'!$I$3:$I$4</c:f>
              <c:strCache>
                <c:ptCount val="2"/>
                <c:pt idx="0">
                  <c:v>6/3/2021 - 7/3/2021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'[ΕΒΔΟΜΑΔΙΑΙΑ_ΜΕΤΑΒΟΛΗ_ΣΚ_ΜΕΤΑΚΙΝΗΣΗ-6_15ΟΑ.xls]ΓΡΑΦΗΜΑΤΑ'!$G$5:$G$19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'[ΕΒΔΟΜΑΔΙΑΙΑ_ΜΕΤΑΒΟΛΗ_ΣΚ_ΜΕΤΑΚΙΝΗΣΗ-6_15ΟΑ.xls]ΓΡΑΦΗΜΑΤΑ'!$I$5:$I$19</c:f>
              <c:numCache>
                <c:formatCode>0</c:formatCode>
                <c:ptCount val="15"/>
                <c:pt idx="0">
                  <c:v>2104.6516941666659</c:v>
                </c:pt>
                <c:pt idx="1">
                  <c:v>1745.5804170833335</c:v>
                </c:pt>
                <c:pt idx="2">
                  <c:v>761.60343183333327</c:v>
                </c:pt>
                <c:pt idx="3">
                  <c:v>633.40288541666666</c:v>
                </c:pt>
                <c:pt idx="4">
                  <c:v>650.04773066666667</c:v>
                </c:pt>
                <c:pt idx="5">
                  <c:v>437.04531808333337</c:v>
                </c:pt>
                <c:pt idx="6">
                  <c:v>428.59346408333334</c:v>
                </c:pt>
                <c:pt idx="7">
                  <c:v>650.49218437499985</c:v>
                </c:pt>
                <c:pt idx="8">
                  <c:v>618.14167337499998</c:v>
                </c:pt>
                <c:pt idx="9">
                  <c:v>1002.7949716666666</c:v>
                </c:pt>
                <c:pt idx="10">
                  <c:v>847.97163395833343</c:v>
                </c:pt>
                <c:pt idx="11">
                  <c:v>808.23759366666661</c:v>
                </c:pt>
                <c:pt idx="12">
                  <c:v>454.22633775000003</c:v>
                </c:pt>
                <c:pt idx="13">
                  <c:v>694.21042737499999</c:v>
                </c:pt>
                <c:pt idx="14">
                  <c:v>674.91654604166672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3D-4DF1-B392-AF48BDDA822B}"/>
            </c:ext>
          </c:extLst>
        </c:ser>
        <c:ser>
          <c:idx val="2"/>
          <c:order val="2"/>
          <c:tx>
            <c:strRef>
              <c:f>'[ΕΒΔΟΜΑΔΙΑΙΑ_ΜΕΤΑΒΟΛΗ_ΣΚ_ΜΕΤΑΚΙΝΗΣΗ-6_15ΟΑ.xls]ΓΡΑΦΗΜΑΤΑ'!$K$3:$K$4</c:f>
              <c:strCache>
                <c:ptCount val="2"/>
                <c:pt idx="0">
                  <c:v>Ποσοστό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63496229637961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3D-4DF1-B392-AF48BDDA822B}"/>
                </c:ext>
              </c:extLst>
            </c:dLbl>
            <c:dLbl>
              <c:idx val="1"/>
              <c:layout>
                <c:manualLayout>
                  <c:x val="-4.70220944514428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3D-4DF1-B392-AF48BDDA822B}"/>
                </c:ext>
              </c:extLst>
            </c:dLbl>
            <c:dLbl>
              <c:idx val="2"/>
              <c:layout>
                <c:manualLayout>
                  <c:x val="-4.5054888972211785E-2"/>
                  <c:y val="-2.9239766081871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3D-4DF1-B392-AF48BDDA822B}"/>
                </c:ext>
              </c:extLst>
            </c:dLbl>
            <c:dLbl>
              <c:idx val="3"/>
              <c:layout>
                <c:manualLayout>
                  <c:x val="-4.6378643501559257E-2"/>
                  <c:y val="-6.9625761531766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3D-4DF1-B392-AF48BDDA822B}"/>
                </c:ext>
              </c:extLst>
            </c:dLbl>
            <c:dLbl>
              <c:idx val="4"/>
              <c:layout>
                <c:manualLayout>
                  <c:x val="-4.6114027413239986E-2"/>
                  <c:y val="-3.864944513514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3D-4DF1-B392-AF48BDDA822B}"/>
                </c:ext>
              </c:extLst>
            </c:dLbl>
            <c:dLbl>
              <c:idx val="5"/>
              <c:layout>
                <c:manualLayout>
                  <c:x val="-4.5016247969003852E-2"/>
                  <c:y val="-5.8479532163742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3D-4DF1-B392-AF48BDDA822B}"/>
                </c:ext>
              </c:extLst>
            </c:dLbl>
            <c:dLbl>
              <c:idx val="6"/>
              <c:layout>
                <c:manualLayout>
                  <c:x val="-4.5080327247780633E-2"/>
                  <c:y val="-3.4812880765883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D3D-4DF1-B392-AF48BDDA822B}"/>
                </c:ext>
              </c:extLst>
            </c:dLbl>
            <c:dLbl>
              <c:idx val="7"/>
              <c:layout>
                <c:manualLayout>
                  <c:x val="-4.70218300008369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D3D-4DF1-B392-AF48BDDA822B}"/>
                </c:ext>
              </c:extLst>
            </c:dLbl>
            <c:dLbl>
              <c:idx val="8"/>
              <c:layout>
                <c:manualLayout>
                  <c:x val="-4.4937335958005233E-2"/>
                  <c:y val="-1.53021102043332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D3D-4DF1-B392-AF48BDDA822B}"/>
                </c:ext>
              </c:extLst>
            </c:dLbl>
            <c:dLbl>
              <c:idx val="9"/>
              <c:layout>
                <c:manualLayout>
                  <c:x val="-4.87034714034353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D3D-4DF1-B392-AF48BDDA822B}"/>
                </c:ext>
              </c:extLst>
            </c:dLbl>
            <c:dLbl>
              <c:idx val="10"/>
              <c:layout>
                <c:manualLayout>
                  <c:x val="-4.5340447053690079E-2"/>
                  <c:y val="-3.366964471542477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D3D-4DF1-B392-AF48BDDA822B}"/>
                </c:ext>
              </c:extLst>
            </c:dLbl>
            <c:dLbl>
              <c:idx val="11"/>
              <c:layout>
                <c:manualLayout>
                  <c:x val="-4.3737241178186038E-2"/>
                  <c:y val="-5.36056185600841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D3D-4DF1-B392-AF48BDDA822B}"/>
                </c:ext>
              </c:extLst>
            </c:dLbl>
            <c:dLbl>
              <c:idx val="12"/>
              <c:layout>
                <c:manualLayout>
                  <c:x val="-4.5113631629379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D3D-4DF1-B392-AF48BDDA822B}"/>
                </c:ext>
              </c:extLst>
            </c:dLbl>
            <c:dLbl>
              <c:idx val="13"/>
              <c:layout>
                <c:manualLayout>
                  <c:x val="-4.5054264050327017E-2"/>
                  <c:y val="-2.680280928004209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D3D-4DF1-B392-AF48BDDA822B}"/>
                </c:ext>
              </c:extLst>
            </c:dLbl>
            <c:dLbl>
              <c:idx val="14"/>
              <c:layout>
                <c:manualLayout>
                  <c:x val="-4.3735072178477691E-2"/>
                  <c:y val="-1.65517576319087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D3D-4DF1-B392-AF48BDDA822B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'[ΕΒΔΟΜΑΔΙΑΙΑ_ΜΕΤΑΒΟΛΗ_ΣΚ_ΜΕΤΑΚΙΝΗΣΗ-6_15ΟΑ.xls]ΓΡΑΦΗΜΑΤΑ'!$G$5:$G$19</c:f>
              <c:strCache>
                <c:ptCount val="15"/>
                <c:pt idx="0">
                  <c:v>Λ. Κηφισού (προς Πειραιά)</c:v>
                </c:pt>
                <c:pt idx="1">
                  <c:v>Λ. Κηφισού  (προς Λαμία)</c:v>
                </c:pt>
                <c:pt idx="2">
                  <c:v>Λ. Συγγρού(προς Γλυφάδα -Πειραιά)</c:v>
                </c:pt>
                <c:pt idx="3">
                  <c:v>Λ. Κηφισίας  (προς Κηφισιά)</c:v>
                </c:pt>
                <c:pt idx="4">
                  <c:v>Λ. Κηφισίας (προς κέντρο)</c:v>
                </c:pt>
                <c:pt idx="5">
                  <c:v>Λ. Βασ. Σοφίας (προς κέντρο)</c:v>
                </c:pt>
                <c:pt idx="6">
                  <c:v>Λ. Βασ. Σοφίας (προς Hilton)</c:v>
                </c:pt>
                <c:pt idx="7">
                  <c:v>Λ. Μεσογείων (προς κέντρο)</c:v>
                </c:pt>
                <c:pt idx="8">
                  <c:v>Λ. Μεσογείων (προς Αγ. Παρασκευή)</c:v>
                </c:pt>
                <c:pt idx="9">
                  <c:v>Λ. Αθηνών(προς Δαφνί)</c:v>
                </c:pt>
                <c:pt idx="10">
                  <c:v>Λ. Αθηνών (προς κέντρο)</c:v>
                </c:pt>
                <c:pt idx="11">
                  <c:v>Λ. Ποσειδώνος (προς Πειραιά)</c:v>
                </c:pt>
                <c:pt idx="12">
                  <c:v>Λ. Ποσειδώνος (προς Γλυφάδα)</c:v>
                </c:pt>
                <c:pt idx="13">
                  <c:v>Λ. Βουλιαγμένης</c:v>
                </c:pt>
                <c:pt idx="14">
                  <c:v>Λ. Βουλιαγμένης</c:v>
                </c:pt>
              </c:strCache>
            </c:strRef>
          </c:cat>
          <c:val>
            <c:numRef>
              <c:f>'[ΕΒΔΟΜΑΔΙΑΙΑ_ΜΕΤΑΒΟΛΗ_ΣΚ_ΜΕΤΑΚΙΝΗΣΗ-6_15ΟΑ.xls]ΓΡΑΦΗΜΑΤΑ'!$K$5:$K$19</c:f>
              <c:numCache>
                <c:formatCode>0.0%</c:formatCode>
                <c:ptCount val="15"/>
                <c:pt idx="0">
                  <c:v>-0.20568047352917995</c:v>
                </c:pt>
                <c:pt idx="1">
                  <c:v>-0.21466372088699504</c:v>
                </c:pt>
                <c:pt idx="2">
                  <c:v>-0.31385389557168009</c:v>
                </c:pt>
                <c:pt idx="3">
                  <c:v>-0.26481506328585847</c:v>
                </c:pt>
                <c:pt idx="4">
                  <c:v>-0.2663555217964263</c:v>
                </c:pt>
                <c:pt idx="5">
                  <c:v>-0.1646781118313585</c:v>
                </c:pt>
                <c:pt idx="6">
                  <c:v>-0.15858818325509827</c:v>
                </c:pt>
                <c:pt idx="7">
                  <c:v>-0.2003810528463299</c:v>
                </c:pt>
                <c:pt idx="8">
                  <c:v>-0.25421677978017176</c:v>
                </c:pt>
                <c:pt idx="9">
                  <c:v>-0.17176768372014151</c:v>
                </c:pt>
                <c:pt idx="10">
                  <c:v>-0.10902796870960896</c:v>
                </c:pt>
                <c:pt idx="11">
                  <c:v>-0.33371574469006882</c:v>
                </c:pt>
                <c:pt idx="12">
                  <c:v>-0.54080273537742096</c:v>
                </c:pt>
                <c:pt idx="13">
                  <c:v>-0.31139529809813893</c:v>
                </c:pt>
                <c:pt idx="14">
                  <c:v>-0.32610455614332889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D3D-4DF1-B392-AF48BDDA8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41323568"/>
        <c:axId val="1"/>
      </c:barChart>
      <c:catAx>
        <c:axId val="34132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132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7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2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6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67078" y="3144417"/>
            <a:ext cx="9522842" cy="1020260"/>
          </a:xfrm>
        </p:spPr>
        <p:txBody>
          <a:bodyPr>
            <a:normAutofit/>
          </a:bodyPr>
          <a:lstStyle/>
          <a:p>
            <a:r>
              <a:rPr lang="el-GR" altLang="el-GR" sz="4800" dirty="0" smtClean="0">
                <a:latin typeface="Bookman Old Style" panose="02050604050505020204" pitchFamily="18" charset="0"/>
              </a:rPr>
              <a:t>Περιφέρεια Αττικής</a:t>
            </a:r>
            <a:endParaRPr lang="el-GR" sz="4800" dirty="0">
              <a:latin typeface="Bookman Old Style" panose="020506040505050202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67078" y="4264429"/>
            <a:ext cx="9435134" cy="1305098"/>
          </a:xfrm>
        </p:spPr>
        <p:txBody>
          <a:bodyPr/>
          <a:lstStyle/>
          <a:p>
            <a:r>
              <a:rPr lang="el-GR" altLang="el-GR" dirty="0" smtClean="0">
                <a:latin typeface="Bookman Old Style" panose="02050604050505020204" pitchFamily="18" charset="0"/>
              </a:rPr>
              <a:t>Κέντρο Διαχείρισης Κυκλοφορίας ΔΙΔΙΜΥ</a:t>
            </a:r>
          </a:p>
          <a:p>
            <a:r>
              <a:rPr lang="el-GR" altLang="el-GR" i="1" dirty="0" smtClean="0">
                <a:latin typeface="Bookman Old Style" panose="02050604050505020204" pitchFamily="18" charset="0"/>
              </a:rPr>
              <a:t>Κυκλοφοριακά Στοιχεία</a:t>
            </a:r>
            <a:endParaRPr lang="en-US" altLang="el-GR" i="1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87" y="5205296"/>
            <a:ext cx="1898826" cy="14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4109" y="-1"/>
            <a:ext cx="9164782" cy="1237237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l-GR" sz="4000" dirty="0" smtClean="0">
                <a:latin typeface="+mn-lt"/>
              </a:rPr>
              <a:t>	μειωμένη </a:t>
            </a:r>
            <a:r>
              <a:rPr lang="el-GR" sz="4000" dirty="0">
                <a:latin typeface="+mn-lt"/>
              </a:rPr>
              <a:t>η κυκλοφορία το </a:t>
            </a:r>
            <a:r>
              <a:rPr lang="el-GR" sz="4000" dirty="0" smtClean="0">
                <a:latin typeface="+mn-lt"/>
              </a:rPr>
              <a:t>			Σαββατοκύριακο </a:t>
            </a:r>
            <a:endParaRPr lang="el-GR" sz="4000" dirty="0">
              <a:latin typeface="+mn-lt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7236"/>
            <a:ext cx="4214552" cy="5619404"/>
          </a:xfrm>
          <a:solidFill>
            <a:schemeClr val="bg1"/>
          </a:solidFill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680065" y="1837113"/>
            <a:ext cx="7148946" cy="473689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dirty="0" smtClean="0"/>
              <a:t>Σε </a:t>
            </a:r>
            <a:r>
              <a:rPr lang="el-GR" dirty="0"/>
              <a:t>εφαρμογή των οδηγιών </a:t>
            </a:r>
            <a:r>
              <a:rPr lang="el-GR" dirty="0" smtClean="0"/>
              <a:t>                                      του Περιφερειάρχη Αττικής 	            </a:t>
            </a:r>
            <a:r>
              <a:rPr lang="el-GR" altLang="en-US" dirty="0" smtClean="0"/>
              <a:t>αποτυπώνεται η μείωση </a:t>
            </a:r>
            <a:r>
              <a:rPr lang="el-GR" altLang="en-US" dirty="0"/>
              <a:t>της </a:t>
            </a:r>
            <a:r>
              <a:rPr lang="el-GR" altLang="en-US" dirty="0" smtClean="0"/>
              <a:t>κυκλοφορίας, μετά τα νέα μέτρα περιορισμού της κινητικότητας, σε </a:t>
            </a:r>
            <a:r>
              <a:rPr lang="el-GR" altLang="en-US" dirty="0"/>
              <a:t>15 κεντρικούς οδικούς </a:t>
            </a:r>
            <a:r>
              <a:rPr lang="el-GR" altLang="en-US" dirty="0" smtClean="0"/>
              <a:t>άξονες από τα </a:t>
            </a:r>
            <a:r>
              <a:rPr lang="el-GR" altLang="en-US" dirty="0"/>
              <a:t>στοιχεία που </a:t>
            </a:r>
            <a:r>
              <a:rPr lang="el-GR" altLang="en-US" dirty="0" smtClean="0"/>
              <a:t>κατέγραψαν οι </a:t>
            </a:r>
            <a:r>
              <a:rPr lang="el-GR" altLang="en-US" dirty="0"/>
              <a:t>1000 αισθητήρες μέτρησης κυκλοφοριακού φόρτου του </a:t>
            </a:r>
            <a:r>
              <a:rPr lang="el-GR" altLang="en-US" dirty="0" smtClean="0"/>
              <a:t>     Κέντρο </a:t>
            </a:r>
            <a:r>
              <a:rPr lang="el-GR" altLang="en-US" dirty="0"/>
              <a:t>Διαχείρισης Κυκλοφορίας της Περιφέρειας </a:t>
            </a:r>
            <a:r>
              <a:rPr lang="el-GR" altLang="en-US" dirty="0" smtClean="0"/>
              <a:t>Αττικής. 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1"/>
            <a:ext cx="1587722" cy="12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" y="-3"/>
            <a:ext cx="10424160" cy="12372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 smtClean="0">
                <a:latin typeface="+mn-lt"/>
              </a:rPr>
              <a:t>	</a:t>
            </a:r>
            <a:r>
              <a:rPr lang="el-GR" sz="4000" b="1" dirty="0"/>
              <a:t> </a:t>
            </a:r>
            <a:r>
              <a:rPr lang="el-GR" sz="4000" b="1" dirty="0" smtClean="0"/>
              <a:t>Μείωση </a:t>
            </a:r>
            <a:r>
              <a:rPr lang="el-GR" sz="4000" b="1" dirty="0"/>
              <a:t>στην κυκλοφορία κατά τη διάρκεια του Σαββατοκύριακου </a:t>
            </a:r>
            <a:endParaRPr lang="el-G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9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704109" y="-3"/>
            <a:ext cx="8811491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>
                <a:latin typeface="+mn-lt"/>
              </a:rPr>
              <a:t>	μειωμένη η κυκλοφορία το 			Σαββατοκύριακο </a:t>
            </a:r>
            <a:endParaRPr lang="el-GR" sz="4000" dirty="0">
              <a:latin typeface="+mn-lt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1" y="-4"/>
            <a:ext cx="2173901" cy="14713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-21,4</a:t>
            </a:r>
            <a:r>
              <a:rPr lang="el-GR" sz="4000" b="1" dirty="0">
                <a:solidFill>
                  <a:schemeClr val="bg1"/>
                </a:solidFill>
                <a:latin typeface="+mn-lt"/>
              </a:rPr>
              <a:t>% </a:t>
            </a:r>
            <a:endParaRPr lang="el-GR" sz="40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43208" y="1471353"/>
            <a:ext cx="4328791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l-GR" altLang="en-US" sz="4400" b="1" dirty="0"/>
              <a:t>-21,4% </a:t>
            </a:r>
          </a:p>
          <a:p>
            <a:pPr>
              <a:lnSpc>
                <a:spcPct val="140000"/>
              </a:lnSpc>
              <a:defRPr/>
            </a:pPr>
            <a:r>
              <a:rPr lang="el-GR" sz="2400" dirty="0"/>
              <a:t>Μειωμένη</a:t>
            </a:r>
            <a:r>
              <a:rPr lang="el-GR" altLang="en-US" sz="2400" dirty="0"/>
              <a:t> παρουσιάζεται </a:t>
            </a:r>
            <a:r>
              <a:rPr lang="el-GR" sz="2400" dirty="0"/>
              <a:t>η </a:t>
            </a:r>
            <a:r>
              <a:rPr lang="el-GR" altLang="en-US" sz="2400" dirty="0"/>
              <a:t>κυκλοφορία το πρώτο Σαββατοκύριακο του Μαρτίου, μετά τον περιορισμό μετακίνησης στα όρια του Δήμου, συγκριτικά με το τελευταίο Σαββατοκύριακο του Φεβρουαρίου</a:t>
            </a:r>
            <a:endParaRPr lang="el-GR" altLang="en-US" sz="2400" dirty="0"/>
          </a:p>
        </p:txBody>
      </p:sp>
      <p:pic>
        <p:nvPicPr>
          <p:cNvPr id="8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2710" y="2285999"/>
            <a:ext cx="7071810" cy="397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" y="-3"/>
            <a:ext cx="10515600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dirty="0" smtClean="0">
                <a:latin typeface="+mn-lt"/>
              </a:rPr>
              <a:t>	</a:t>
            </a:r>
            <a:r>
              <a:rPr lang="el-GR" altLang="el-GR" sz="4000" b="1" dirty="0"/>
              <a:t>Οι οδικές αρτηρίες που καταγράφεται η μεγαλύτερη μείωση</a:t>
            </a:r>
            <a:endParaRPr lang="el-GR" sz="40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8888" y="2086495"/>
            <a:ext cx="4222865" cy="432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</a:t>
            </a:r>
            <a:r>
              <a:rPr lang="el-GR" sz="2600" b="1" dirty="0" err="1"/>
              <a:t>Ποσειδώνος</a:t>
            </a:r>
            <a:r>
              <a:rPr lang="el-GR" sz="2600" dirty="0"/>
              <a:t> </a:t>
            </a:r>
            <a:r>
              <a:rPr lang="el-GR" sz="2600" dirty="0" smtClean="0"/>
              <a:t>	</a:t>
            </a:r>
            <a:r>
              <a:rPr lang="el-GR" sz="2600" b="1" dirty="0" smtClean="0"/>
              <a:t>-</a:t>
            </a:r>
            <a:r>
              <a:rPr lang="el-GR" sz="2600" b="1" dirty="0"/>
              <a:t>54,1 %</a:t>
            </a:r>
            <a:r>
              <a:rPr lang="el-GR" sz="2600" dirty="0"/>
              <a:t>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 err="1"/>
              <a:t>Λ.Βουλιαγμένης</a:t>
            </a:r>
            <a:r>
              <a:rPr lang="el-GR" sz="2600" b="1" dirty="0"/>
              <a:t> </a:t>
            </a:r>
            <a:r>
              <a:rPr lang="el-GR" sz="2600" b="1" dirty="0" smtClean="0"/>
              <a:t>	-</a:t>
            </a:r>
            <a:r>
              <a:rPr lang="el-GR" sz="2600" b="1" dirty="0"/>
              <a:t>32,6%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 err="1"/>
              <a:t>Λ.Συγγρού</a:t>
            </a:r>
            <a:r>
              <a:rPr lang="el-GR" sz="2600" b="1" dirty="0"/>
              <a:t> 	</a:t>
            </a:r>
            <a:r>
              <a:rPr lang="el-GR" sz="2600" b="1" dirty="0" smtClean="0"/>
              <a:t>-</a:t>
            </a:r>
            <a:r>
              <a:rPr lang="el-GR" sz="2600" b="1" dirty="0"/>
              <a:t>31,4%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</a:t>
            </a:r>
            <a:r>
              <a:rPr lang="el-GR" sz="2600" b="1" dirty="0" err="1"/>
              <a:t>Κηφισίας</a:t>
            </a:r>
            <a:r>
              <a:rPr lang="el-GR" sz="2600" b="1" dirty="0"/>
              <a:t>  	</a:t>
            </a:r>
            <a:r>
              <a:rPr lang="el-GR" sz="2600" b="1" dirty="0" smtClean="0"/>
              <a:t>-</a:t>
            </a:r>
            <a:r>
              <a:rPr lang="el-GR" sz="2600" b="1" dirty="0"/>
              <a:t>26,5%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Μεσογείων  	-25,4%</a:t>
            </a:r>
            <a:endParaRPr lang="el-GR" sz="26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600" b="1" dirty="0"/>
              <a:t>Λ. Κηφισού 	</a:t>
            </a:r>
            <a:r>
              <a:rPr lang="el-GR" sz="2600" b="1" dirty="0" smtClean="0"/>
              <a:t>-</a:t>
            </a:r>
            <a:r>
              <a:rPr lang="el-GR" sz="2600" b="1" dirty="0"/>
              <a:t>21,5%</a:t>
            </a:r>
            <a:endParaRPr lang="el-GR" sz="2600" dirty="0"/>
          </a:p>
          <a:p>
            <a:pPr>
              <a:lnSpc>
                <a:spcPct val="140000"/>
              </a:lnSpc>
              <a:defRPr/>
            </a:pPr>
            <a:endParaRPr lang="el-GR" altLang="en-US" sz="2600" dirty="0"/>
          </a:p>
        </p:txBody>
      </p:sp>
      <p:pic>
        <p:nvPicPr>
          <p:cNvPr id="8" name="Picture 4" descr="https://attachment.outlook.live.net/owa/MSA%3Aa.giannopoulou%40outlook.com/service.svc/s/GetAttachmentThumbnail?id=AQMkADAwATMwMAItMWNjAGQtN2ZmADgtMDACLTAwCgBGAAADNyIID2I6%2F0OqfEiOyFIM4AcAJKh77htvrUK88LBhPhyRcAAAAgEMAAAAJKh77htvrUK88LBhPhyRcAABpXeL5QAAAAESABAAdwbYUzwuPEG6EVCycBLVdQ%3D%3D&amp;thumbnailType=2&amp;isc=1&amp;token=eyJhbGciOiJSUzI1NiIsImtpZCI6IjU2MzU4ODUyMzRCOTI1MkRERTAwNTc2NkQ5RDlGMjc2NTY1RjYzRTIiLCJ0eXAiOiJKV1QiLCJ4NXQiOiJWaldJVWpTNUpTM2VBRmRtMmRueWRsWmZZLUkifQ.eyJvcmlnaW4iOiJodHRwczovL291dGxvb2subGl2ZS5jb20iLCJ1YyI6ImQ3MWUzN2MzNGE5ZjRjMGZhZDk3YjM1ODVmN2U3YmM0IiwidmVyIjoiRXhjaGFuZ2UuQ2FsbGJhY2suVjEiLCJhcHBjdHhzZW5kZXIiOiJPd2FEb3dubG9hZEA4NGRmOWU3Zi1lOWY2LTQwYWYtYjQzNS1hYWFhYWFhYWFhYWEiLCJpc3NyaW5nIjoiV1ciLCJhcHBjdHgiOiJ7XCJtc2V4Y2hwcm90XCI6XCJvd2FcIixcInB1aWRcIjpcIjg0NDQyNTQxMzM2MTY1NlwiLFwic2NvcGVcIjpcIk93YURvd25sb2FkXCIsXCJvaWRcIjpcIjAwMDMwMDAwLTFjY2QtN2ZmOC0wMDAwLTAwMDAwMDAwMDAwMFwiLFwicHJpbWFyeXNpZFwiOlwiUy0xLTI4MjctMTk2NjA4LTQ4MzIyOTY4OFwifSIsIm5iZiI6MTYwODI4NDUzMSwiZXhwIjoxNjA4Mjg1MTMxLCJpc3MiOiIwMDAwMDAwMi0wMDAwLTBmZjEtY2UwMC0wMDAwMDAwMDAwMDBAODRkZjllN2YtZTlmNi00MGFmLWI0MzUtYWFhYWFhYWFhYWFhIiwiYXVkIjoiMDAwMDAwMDItMDAwMC0wZmYxLWNlMDAtMDAwMDAwMDAwMDAwL2F0dGFjaG1lbnQub3V0bG9vay5saXZlLm5ldEA4NGRmOWU3Zi1lOWY2LTQwYWYtYjQzNS1hYWFhYWFhYWFhYWEiLCJoYXBwIjoib3dhIn0.VMH7Gk5MJy1pgUmQG-yGvKOHmzSv7dSoy4d1BuQsOqTwt-VQvuC5R24HUIf2U9uuKgN8kB_KKAWPemsvkPXroPYro-W65AZMetjXE0ZYLs6otCN8stfZ3svOeo74Y_IR6vlAngCl0ft_VTINSGGOjDd1o3V3O1-LL1jbRerf7kpoJO4CT8Xr41mRDItW_OYBDwL2XiMrjHZK3oZc_QTex8Sgf_DJi4Bf5W48ks3KHoogW1erqmk8L36vlnundeHqz0Z2C53UEtUVwrH8EYgX_ejqZ3DDvxW-p7kSZcWjRF6YjKogOTXLGAB-xFFBpDgcdvkF7IN6aYlbUQVfgGK7wQ&amp;X-OWA-CANARY=6Fpdl-epekmf4RYGXvO4xtD395Q5o9gYUGhqp5xzmjGvpbty_bAX61UHv2utFKdAf2jub2GdmFQ.&amp;owa=outlook.live.com&amp;scriptVer=20201207002.07&amp;animation=true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2710" y="2285999"/>
            <a:ext cx="7071810" cy="397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εριφέρεια Αττικής - MA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41" y="69046"/>
            <a:ext cx="1499118" cy="11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1" y="-3"/>
            <a:ext cx="10515600" cy="14713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3893">
                <a:schemeClr val="accent1">
                  <a:lumMod val="50000"/>
                </a:schemeClr>
              </a:gs>
              <a:gs pos="47000">
                <a:schemeClr val="bg1">
                  <a:lumMod val="85000"/>
                </a:schemeClr>
              </a:gs>
              <a:gs pos="34000">
                <a:srgbClr val="F7F7F7"/>
              </a:gs>
              <a:gs pos="66000">
                <a:schemeClr val="bg1">
                  <a:lumMod val="9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 smtClean="0">
                <a:latin typeface="+mn-lt"/>
              </a:rPr>
              <a:t>	</a:t>
            </a:r>
            <a:r>
              <a:rPr lang="el-GR" altLang="el-GR" sz="2400" b="1" dirty="0">
                <a:latin typeface="+mn-lt"/>
              </a:rPr>
              <a:t>Σύγκριση μέσου ωριαίου αριθμού οχημάτων σε 15 οδικές αρτηρίες μεταξύ</a:t>
            </a:r>
            <a:r>
              <a:rPr lang="el-GR" altLang="en-US" sz="2400" b="1" dirty="0">
                <a:latin typeface="+mn-lt"/>
              </a:rPr>
              <a:t> πρώτου Σαββατοκύριακου του Μαρτίου και τελευταίου του Φεβρουαρίου</a:t>
            </a:r>
            <a:endParaRPr lang="el-GR" sz="2400" b="1" dirty="0">
              <a:latin typeface="+mn-lt"/>
            </a:endParaRPr>
          </a:p>
        </p:txBody>
      </p:sp>
      <p:graphicFrame>
        <p:nvGraphicFramePr>
          <p:cNvPr id="9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989129"/>
              </p:ext>
            </p:extLst>
          </p:nvPr>
        </p:nvGraphicFramePr>
        <p:xfrm>
          <a:off x="482138" y="1471353"/>
          <a:ext cx="11388437" cy="488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76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67</Words>
  <Application>Microsoft Office PowerPoint</Application>
  <PresentationFormat>Ευρεία οθόνη</PresentationFormat>
  <Paragraphs>34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Θέμα του Office</vt:lpstr>
      <vt:lpstr>Περιφέρεια Αττικής</vt:lpstr>
      <vt:lpstr> μειωμένη η κυκλοφορία το    Σαββατοκύριακο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Mina</dc:creator>
  <cp:lastModifiedBy>Mina</cp:lastModifiedBy>
  <cp:revision>22</cp:revision>
  <dcterms:created xsi:type="dcterms:W3CDTF">2021-03-04T08:35:17Z</dcterms:created>
  <dcterms:modified xsi:type="dcterms:W3CDTF">2021-03-08T13:24:16Z</dcterms:modified>
</cp:coreProperties>
</file>