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8" r:id="rId2"/>
    <p:sldId id="304" r:id="rId3"/>
    <p:sldId id="309" r:id="rId4"/>
    <p:sldId id="306" r:id="rId5"/>
    <p:sldId id="310" r:id="rId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438" autoAdjust="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78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ina\Documents\KYKLOFORIAKA\&#960;&#961;&#959;&#964;&#965;&#960;&#959;\&#919;&#924;&#917;&#929;&#919;&#931;&#921;&#927;&#921;-&#917;&#914;&#916;&#927;&#924;&#913;&#916;&#921;&#913;&#921;&#927;&#921;%20&#934;&#927;&#929;&#932;&#927;&#921;\&#919;&#924;&#917;&#929;&#919;&#931;&#921;&#913;_&#924;&#917;&#932;&#913;&#914;&#927;&#923;&#919;_&#932;-100221-&#928;-110221_20_&#927;&#913;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800" b="1" i="0" baseline="0">
                <a:effectLst/>
              </a:rPr>
              <a:t>Ποσοστιαία Μεταβολή</a:t>
            </a:r>
            <a:endParaRPr lang="en-US">
              <a:effectLst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ΣΥΓΚΡΙΣΗ!$H$3:$H$4</c:f>
              <c:strCache>
                <c:ptCount val="2"/>
                <c:pt idx="0">
                  <c:v>ΤΕΤΑΡΤΗ 10-02-21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ΣΥΓΚΡΙΣΗ!$G$5:$G$15</c:f>
              <c:strCache>
                <c:ptCount val="11"/>
                <c:pt idx="0">
                  <c:v>Λ. Κηφισού (προς Λαμία)</c:v>
                </c:pt>
                <c:pt idx="1">
                  <c:v>Λ. Κηφισού (προς Πειραιά)</c:v>
                </c:pt>
                <c:pt idx="2">
                  <c:v>Λ. Αλεξάνδρας (προς Λ. Κηφισίας)</c:v>
                </c:pt>
                <c:pt idx="3">
                  <c:v>Λ. Αλεξάνδρας (προς Πατησίων)</c:v>
                </c:pt>
                <c:pt idx="4">
                  <c:v>Λ. Βασ. Σοφίας (προς κέντρο)</c:v>
                </c:pt>
                <c:pt idx="5">
                  <c:v>Λ. Βασ. Σοφίας (προς Hilton)</c:v>
                </c:pt>
                <c:pt idx="6">
                  <c:v>Λ. Μεσογείων (προς κέντρο)</c:v>
                </c:pt>
                <c:pt idx="7">
                  <c:v>Λ. Μεσογείων (προς Αγ. Παρασκευή)</c:v>
                </c:pt>
                <c:pt idx="8">
                  <c:v>Λ. Ποσειδώνος (προς Πειραιά)</c:v>
                </c:pt>
                <c:pt idx="9">
                  <c:v>Λ. Ποσειδώνος (προς Γλυφάδα)</c:v>
                </c:pt>
                <c:pt idx="10">
                  <c:v>Π. Ράλλη (προς κέντρο)</c:v>
                </c:pt>
              </c:strCache>
            </c:strRef>
          </c:cat>
          <c:val>
            <c:numRef>
              <c:f>ΣΥΓΚΡΙΣΗ!$H$5:$H$15</c:f>
              <c:numCache>
                <c:formatCode>0</c:formatCode>
                <c:ptCount val="11"/>
                <c:pt idx="0">
                  <c:v>5499.9471000000003</c:v>
                </c:pt>
                <c:pt idx="1">
                  <c:v>6265.800933333333</c:v>
                </c:pt>
                <c:pt idx="2">
                  <c:v>1324.6294</c:v>
                </c:pt>
                <c:pt idx="3">
                  <c:v>1358.5033000000001</c:v>
                </c:pt>
                <c:pt idx="4">
                  <c:v>1730.0629333333334</c:v>
                </c:pt>
                <c:pt idx="5">
                  <c:v>1537.0258000000001</c:v>
                </c:pt>
                <c:pt idx="6">
                  <c:v>2543.5254</c:v>
                </c:pt>
                <c:pt idx="7">
                  <c:v>2444.6423333333332</c:v>
                </c:pt>
                <c:pt idx="8">
                  <c:v>2546.8329333333336</c:v>
                </c:pt>
                <c:pt idx="9">
                  <c:v>1761.0379666666665</c:v>
                </c:pt>
                <c:pt idx="10">
                  <c:v>2751.5215000000003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B7-47B0-88FE-E12F93C055A3}"/>
            </c:ext>
          </c:extLst>
        </c:ser>
        <c:ser>
          <c:idx val="1"/>
          <c:order val="1"/>
          <c:tx>
            <c:strRef>
              <c:f>ΣΥΓΚΡΙΣΗ!$I$3:$I$4</c:f>
              <c:strCache>
                <c:ptCount val="2"/>
                <c:pt idx="0">
                  <c:v>ΠΕΜΠΤΗ 11-02-2021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ΣΥΓΚΡΙΣΗ!$G$5:$G$15</c:f>
              <c:strCache>
                <c:ptCount val="11"/>
                <c:pt idx="0">
                  <c:v>Λ. Κηφισού (προς Λαμία)</c:v>
                </c:pt>
                <c:pt idx="1">
                  <c:v>Λ. Κηφισού (προς Πειραιά)</c:v>
                </c:pt>
                <c:pt idx="2">
                  <c:v>Λ. Αλεξάνδρας (προς Λ. Κηφισίας)</c:v>
                </c:pt>
                <c:pt idx="3">
                  <c:v>Λ. Αλεξάνδρας (προς Πατησίων)</c:v>
                </c:pt>
                <c:pt idx="4">
                  <c:v>Λ. Βασ. Σοφίας (προς κέντρο)</c:v>
                </c:pt>
                <c:pt idx="5">
                  <c:v>Λ. Βασ. Σοφίας (προς Hilton)</c:v>
                </c:pt>
                <c:pt idx="6">
                  <c:v>Λ. Μεσογείων (προς κέντρο)</c:v>
                </c:pt>
                <c:pt idx="7">
                  <c:v>Λ. Μεσογείων (προς Αγ. Παρασκευή)</c:v>
                </c:pt>
                <c:pt idx="8">
                  <c:v>Λ. Ποσειδώνος (προς Πειραιά)</c:v>
                </c:pt>
                <c:pt idx="9">
                  <c:v>Λ. Ποσειδώνος (προς Γλυφάδα)</c:v>
                </c:pt>
                <c:pt idx="10">
                  <c:v>Π. Ράλλη (προς κέντρο)</c:v>
                </c:pt>
              </c:strCache>
            </c:strRef>
          </c:cat>
          <c:val>
            <c:numRef>
              <c:f>ΣΥΓΚΡΙΣΗ!$I$5:$I$15</c:f>
              <c:numCache>
                <c:formatCode>0</c:formatCode>
                <c:ptCount val="11"/>
                <c:pt idx="0">
                  <c:v>5088.763366666667</c:v>
                </c:pt>
                <c:pt idx="1">
                  <c:v>5809.3795333333328</c:v>
                </c:pt>
                <c:pt idx="2">
                  <c:v>1304.1660333333332</c:v>
                </c:pt>
                <c:pt idx="3">
                  <c:v>1295.2205666666666</c:v>
                </c:pt>
                <c:pt idx="4">
                  <c:v>1628.5594333333331</c:v>
                </c:pt>
                <c:pt idx="5">
                  <c:v>1342.0254666666667</c:v>
                </c:pt>
                <c:pt idx="6">
                  <c:v>2456.8968</c:v>
                </c:pt>
                <c:pt idx="7">
                  <c:v>2232.9828333333335</c:v>
                </c:pt>
                <c:pt idx="8">
                  <c:v>2377.5503333333331</c:v>
                </c:pt>
                <c:pt idx="9">
                  <c:v>1498.5447999999999</c:v>
                </c:pt>
                <c:pt idx="10">
                  <c:v>2674.2845333333335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B7-47B0-88FE-E12F93C055A3}"/>
            </c:ext>
          </c:extLst>
        </c:ser>
        <c:ser>
          <c:idx val="2"/>
          <c:order val="2"/>
          <c:tx>
            <c:strRef>
              <c:f>ΣΥΓΚΡΙΣΗ!$J$3:$J$4</c:f>
              <c:strCache>
                <c:ptCount val="2"/>
                <c:pt idx="0">
                  <c:v>Ποσοστό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4.2316299983019549E-2"/>
                  <c:y val="-2.536900921833980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0B7-47B0-88FE-E12F93C055A3}"/>
                </c:ext>
              </c:extLst>
            </c:dLbl>
            <c:dLbl>
              <c:idx val="1"/>
              <c:layout>
                <c:manualLayout>
                  <c:x val="-4.702209445144283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0B7-47B0-88FE-E12F93C055A3}"/>
                </c:ext>
              </c:extLst>
            </c:dLbl>
            <c:dLbl>
              <c:idx val="2"/>
              <c:layout>
                <c:manualLayout>
                  <c:x val="-3.760859738241965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0B7-47B0-88FE-E12F93C055A3}"/>
                </c:ext>
              </c:extLst>
            </c:dLbl>
            <c:dLbl>
              <c:idx val="3"/>
              <c:layout>
                <c:manualLayout>
                  <c:x val="-4.6378643501559257E-2"/>
                  <c:y val="-6.96257615317667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B7-47B0-88FE-E12F93C055A3}"/>
                </c:ext>
              </c:extLst>
            </c:dLbl>
            <c:dLbl>
              <c:idx val="4"/>
              <c:layout>
                <c:manualLayout>
                  <c:x val="-4.6377469735083485E-2"/>
                  <c:y val="3.48128807658833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0B7-47B0-88FE-E12F93C055A3}"/>
                </c:ext>
              </c:extLst>
            </c:dLbl>
            <c:dLbl>
              <c:idx val="5"/>
              <c:layout>
                <c:manualLayout>
                  <c:x val="-4.3497436044545208E-2"/>
                  <c:y val="2.53690092183379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0B7-47B0-88FE-E12F93C055A3}"/>
                </c:ext>
              </c:extLst>
            </c:dLbl>
            <c:dLbl>
              <c:idx val="6"/>
              <c:layout>
                <c:manualLayout>
                  <c:x val="-4.5080327247780633E-2"/>
                  <c:y val="-3.48128807658833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B7-47B0-88FE-E12F93C055A3}"/>
                </c:ext>
              </c:extLst>
            </c:dLbl>
            <c:dLbl>
              <c:idx val="7"/>
              <c:layout>
                <c:manualLayout>
                  <c:x val="-4.702183000083698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B7-47B0-88FE-E12F93C055A3}"/>
                </c:ext>
              </c:extLst>
            </c:dLbl>
            <c:dLbl>
              <c:idx val="8"/>
              <c:layout>
                <c:manualLayout>
                  <c:x val="-4.7020772198413587E-2"/>
                  <c:y val="-1.10192805595596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B7-47B0-88FE-E12F93C055A3}"/>
                </c:ext>
              </c:extLst>
            </c:dLbl>
            <c:dLbl>
              <c:idx val="9"/>
              <c:layout>
                <c:manualLayout>
                  <c:x val="-4.8703471403435367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0B7-47B0-88FE-E12F93C055A3}"/>
                </c:ext>
              </c:extLst>
            </c:dLbl>
            <c:dLbl>
              <c:idx val="10"/>
              <c:layout>
                <c:manualLayout>
                  <c:x val="-3.643486424199411E-2"/>
                  <c:y val="-7.61070276550167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0B7-47B0-88FE-E12F93C055A3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ΣΥΓΚΡΙΣΗ!$G$5:$G$15</c:f>
              <c:strCache>
                <c:ptCount val="11"/>
                <c:pt idx="0">
                  <c:v>Λ. Κηφισού (προς Λαμία)</c:v>
                </c:pt>
                <c:pt idx="1">
                  <c:v>Λ. Κηφισού (προς Πειραιά)</c:v>
                </c:pt>
                <c:pt idx="2">
                  <c:v>Λ. Αλεξάνδρας (προς Λ. Κηφισίας)</c:v>
                </c:pt>
                <c:pt idx="3">
                  <c:v>Λ. Αλεξάνδρας (προς Πατησίων)</c:v>
                </c:pt>
                <c:pt idx="4">
                  <c:v>Λ. Βασ. Σοφίας (προς κέντρο)</c:v>
                </c:pt>
                <c:pt idx="5">
                  <c:v>Λ. Βασ. Σοφίας (προς Hilton)</c:v>
                </c:pt>
                <c:pt idx="6">
                  <c:v>Λ. Μεσογείων (προς κέντρο)</c:v>
                </c:pt>
                <c:pt idx="7">
                  <c:v>Λ. Μεσογείων (προς Αγ. Παρασκευή)</c:v>
                </c:pt>
                <c:pt idx="8">
                  <c:v>Λ. Ποσειδώνος (προς Πειραιά)</c:v>
                </c:pt>
                <c:pt idx="9">
                  <c:v>Λ. Ποσειδώνος (προς Γλυφάδα)</c:v>
                </c:pt>
                <c:pt idx="10">
                  <c:v>Π. Ράλλη (προς κέντρο)</c:v>
                </c:pt>
              </c:strCache>
            </c:strRef>
          </c:cat>
          <c:val>
            <c:numRef>
              <c:f>ΣΥΓΚΡΙΣΗ!$J$5:$J$15</c:f>
              <c:numCache>
                <c:formatCode>0.0%</c:formatCode>
                <c:ptCount val="11"/>
                <c:pt idx="0">
                  <c:v>-7.4761397856596301E-2</c:v>
                </c:pt>
                <c:pt idx="1">
                  <c:v>-7.2843265347274477E-2</c:v>
                </c:pt>
                <c:pt idx="2">
                  <c:v>-1.5448371194740851E-2</c:v>
                </c:pt>
                <c:pt idx="3">
                  <c:v>-4.6582686500160508E-2</c:v>
                </c:pt>
                <c:pt idx="4">
                  <c:v>-5.8670409061034712E-2</c:v>
                </c:pt>
                <c:pt idx="5">
                  <c:v>-0.12686861426355589</c:v>
                </c:pt>
                <c:pt idx="6">
                  <c:v>-3.405847647521032E-2</c:v>
                </c:pt>
                <c:pt idx="7">
                  <c:v>-8.6580968149805648E-2</c:v>
                </c:pt>
                <c:pt idx="8">
                  <c:v>-6.6467885578360586E-2</c:v>
                </c:pt>
                <c:pt idx="9">
                  <c:v>-0.14905593839269682</c:v>
                </c:pt>
                <c:pt idx="10">
                  <c:v>-2.8070638977986118E-2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0B7-47B0-88FE-E12F93C055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220965088"/>
        <c:axId val="1"/>
      </c:barChart>
      <c:catAx>
        <c:axId val="2209650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2096508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/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ADB727D-1DAC-412D-AD93-2DBF2EAC643D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4" name="Footer Placeholder 3">
            <a:extLst/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/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Book Antiqua" panose="02040602050305030304" pitchFamily="18" charset="0"/>
              </a:defRPr>
            </a:lvl1pPr>
          </a:lstStyle>
          <a:p>
            <a:pPr>
              <a:defRPr/>
            </a:pPr>
            <a:fld id="{7BAF0A68-50BE-447C-905A-BB6B09DFA1E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/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4B52AB1-3D06-428A-A858-2E97BEDCAC8B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4" name="Slide Image Placeholder 3">
            <a:extLst/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/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/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Book Antiqua" panose="02040602050305030304" pitchFamily="18" charset="0"/>
              </a:defRPr>
            </a:lvl1pPr>
          </a:lstStyle>
          <a:p>
            <a:pPr>
              <a:defRPr/>
            </a:pPr>
            <a:fld id="{8B13C7A4-AA98-426C-BAB5-175667E7A84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white">
          <a:xfrm>
            <a:off x="8429625" y="0"/>
            <a:ext cx="3762375" cy="6858000"/>
          </a:xfrm>
          <a:custGeom>
            <a:avLst/>
            <a:gdLst>
              <a:gd name="T0" fmla="*/ 0 w 3762978"/>
              <a:gd name="T1" fmla="*/ 0 h 6858000"/>
              <a:gd name="T2" fmla="*/ 3761772 w 3762978"/>
              <a:gd name="T3" fmla="*/ 0 h 6858000"/>
              <a:gd name="T4" fmla="*/ 3761772 w 3762978"/>
              <a:gd name="T5" fmla="*/ 6858000 h 6858000"/>
              <a:gd name="T6" fmla="*/ 338559 w 3762978"/>
              <a:gd name="T7" fmla="*/ 6858000 h 6858000"/>
              <a:gd name="T8" fmla="*/ 1189185 w 3762978"/>
              <a:gd name="T9" fmla="*/ 4337050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" name="Freeform 6"/>
          <p:cNvSpPr>
            <a:spLocks/>
          </p:cNvSpPr>
          <p:nvPr/>
        </p:nvSpPr>
        <p:spPr bwMode="auto">
          <a:xfrm>
            <a:off x="8145463" y="0"/>
            <a:ext cx="1671637" cy="6858000"/>
          </a:xfrm>
          <a:custGeom>
            <a:avLst/>
            <a:gdLst>
              <a:gd name="T0" fmla="*/ 0 w 1254127"/>
              <a:gd name="T1" fmla="*/ 0 h 6858000"/>
              <a:gd name="T2" fmla="*/ 486681 w 1254127"/>
              <a:gd name="T3" fmla="*/ 0 h 6858000"/>
              <a:gd name="T4" fmla="*/ 1671637 w 1254127"/>
              <a:gd name="T5" fmla="*/ 4337050 h 6858000"/>
              <a:gd name="T6" fmla="*/ 825240 w 1254127"/>
              <a:gd name="T7" fmla="*/ 6858000 h 6858000"/>
              <a:gd name="T8" fmla="*/ 342791 w 1254127"/>
              <a:gd name="T9" fmla="*/ 6858000 h 6858000"/>
              <a:gd name="T10" fmla="*/ 1189188 w 1254127"/>
              <a:gd name="T11" fmla="*/ 4337050 h 6858000"/>
              <a:gd name="T12" fmla="*/ 0 w 1254127"/>
              <a:gd name="T13" fmla="*/ 0 h 68580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" name="Freeform 7">
            <a:extLst/>
          </p:cNvPr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89564548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724400" y="1828801"/>
            <a:ext cx="6172200" cy="4343400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6" name="Date Placeholder 3">
            <a:extLst/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413EB-256E-4E16-B3BA-3F82AF402E4F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535C5-BC00-42A4-8A14-18084E34656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78182413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>
            <a:extLst/>
          </p:cNvPr>
          <p:cNvSpPr/>
          <p:nvPr/>
        </p:nvSpPr>
        <p:spPr bwMode="invGray"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9">
            <a:extLst/>
          </p:cNvPr>
          <p:cNvSpPr/>
          <p:nvPr/>
        </p:nvSpPr>
        <p:spPr bwMode="invGray">
          <a:xfrm>
            <a:off x="63246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>
            <a:extLst/>
          </p:cNvPr>
          <p:cNvSpPr/>
          <p:nvPr/>
        </p:nvSpPr>
        <p:spPr>
          <a:xfrm>
            <a:off x="1295400" y="5257800"/>
            <a:ext cx="4572000" cy="555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1">
            <a:extLst/>
          </p:cNvPr>
          <p:cNvSpPr/>
          <p:nvPr/>
        </p:nvSpPr>
        <p:spPr>
          <a:xfrm>
            <a:off x="6324600" y="5257800"/>
            <a:ext cx="4572000" cy="555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98448" y="1828801"/>
            <a:ext cx="4572000" cy="3428999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333098"/>
            <a:ext cx="4420252" cy="83910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333098"/>
            <a:ext cx="4420252" cy="83910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Footer Placeholder 5">
            <a:extLst/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14" name="Date Placeholder 4">
            <a:extLst/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63349-7A1A-4602-9675-4F1615F7BE72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15" name="Slide Number Placeholder 6">
            <a:extLst/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3134B-7247-496A-AA30-6B2DB964D7E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0827197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EC2E0-BAC2-4F0C-9DE5-EA88C9E3D56B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F13DF-9847-47F9-B4E4-79E16701133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86580389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/>
          </p:cNvPr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>
            <a:extLst/>
          </p:cNvPr>
          <p:cNvSpPr/>
          <p:nvPr/>
        </p:nvSpPr>
        <p:spPr>
          <a:xfrm rot="5400000">
            <a:off x="6330950" y="3387725"/>
            <a:ext cx="6858000" cy="825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>
            <a:extLst/>
          </p:cNvPr>
          <p:cNvSpPr/>
          <p:nvPr/>
        </p:nvSpPr>
        <p:spPr>
          <a:xfrm rot="5400000">
            <a:off x="6251575" y="3387725"/>
            <a:ext cx="6858000" cy="82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8" name="Date Placeholder 3">
            <a:extLst/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43410-293A-4CDF-A125-B16E63E93148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9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CF63EED-A24B-411A-AE04-301EB792965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35584988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3" name="Date Placeholder 3">
            <a:extLst/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79BDE-34A6-42EE-B2F2-4457F08385A5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4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A4C01-F1DD-4289-A25E-2720E76469D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1534182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CADC1-CF41-46A4-9FE8-569FDCE4A682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A90E1-0308-4EF8-8252-FAE495E46F4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02321752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/>
          </p:cNvSpPr>
          <p:nvPr/>
        </p:nvSpPr>
        <p:spPr bwMode="white">
          <a:xfrm>
            <a:off x="6540500" y="0"/>
            <a:ext cx="5651500" cy="6858000"/>
          </a:xfrm>
          <a:custGeom>
            <a:avLst/>
            <a:gdLst>
              <a:gd name="T0" fmla="*/ 0 w 4238622"/>
              <a:gd name="T1" fmla="*/ 0 h 6858000"/>
              <a:gd name="T2" fmla="*/ 5448300 w 4238622"/>
              <a:gd name="T3" fmla="*/ 0 h 6858000"/>
              <a:gd name="T4" fmla="*/ 5649384 w 4238622"/>
              <a:gd name="T5" fmla="*/ 0 h 6858000"/>
              <a:gd name="T6" fmla="*/ 5651500 w 4238622"/>
              <a:gd name="T7" fmla="*/ 0 h 6858000"/>
              <a:gd name="T8" fmla="*/ 5651500 w 4238622"/>
              <a:gd name="T9" fmla="*/ 6858000 h 6858000"/>
              <a:gd name="T10" fmla="*/ 5649384 w 4238622"/>
              <a:gd name="T11" fmla="*/ 6858000 h 6858000"/>
              <a:gd name="T12" fmla="*/ 5448300 w 4238622"/>
              <a:gd name="T13" fmla="*/ 6858000 h 6858000"/>
              <a:gd name="T14" fmla="*/ 338667 w 4238622"/>
              <a:gd name="T15" fmla="*/ 6858000 h 6858000"/>
              <a:gd name="T16" fmla="*/ 1189568 w 4238622"/>
              <a:gd name="T17" fmla="*/ 4337050 h 6858000"/>
              <a:gd name="T18" fmla="*/ 0 w 4238622"/>
              <a:gd name="T19" fmla="*/ 0 h 68580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" name="Freeform 6">
            <a:extLst/>
          </p:cNvPr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7">
            <a:extLst/>
          </p:cNvPr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tIns="365760" rtlCol="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8112092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/>
          </p:cNvSpPr>
          <p:nvPr/>
        </p:nvSpPr>
        <p:spPr bwMode="white">
          <a:xfrm>
            <a:off x="9621838" y="0"/>
            <a:ext cx="2570162" cy="6858000"/>
          </a:xfrm>
          <a:custGeom>
            <a:avLst/>
            <a:gdLst>
              <a:gd name="T0" fmla="*/ 0 w 1927224"/>
              <a:gd name="T1" fmla="*/ 0 h 6858000"/>
              <a:gd name="T2" fmla="*/ 2570162 w 1927224"/>
              <a:gd name="T3" fmla="*/ 0 h 6858000"/>
              <a:gd name="T4" fmla="*/ 2570162 w 1927224"/>
              <a:gd name="T5" fmla="*/ 6858000 h 6858000"/>
              <a:gd name="T6" fmla="*/ 338737 w 1927224"/>
              <a:gd name="T7" fmla="*/ 6858000 h 6858000"/>
              <a:gd name="T8" fmla="*/ 1189812 w 1927224"/>
              <a:gd name="T9" fmla="*/ 4337050 h 6858000"/>
              <a:gd name="T10" fmla="*/ 0 w 1927224"/>
              <a:gd name="T11" fmla="*/ 0 h 6858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" name="Freeform 6">
            <a:extLst/>
          </p:cNvPr>
          <p:cNvSpPr>
            <a:spLocks/>
          </p:cNvSpPr>
          <p:nvPr/>
        </p:nvSpPr>
        <p:spPr bwMode="auto">
          <a:xfrm>
            <a:off x="9237663" y="0"/>
            <a:ext cx="1671637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7">
            <a:extLst/>
          </p:cNvPr>
          <p:cNvSpPr>
            <a:spLocks/>
          </p:cNvSpPr>
          <p:nvPr/>
        </p:nvSpPr>
        <p:spPr bwMode="auto">
          <a:xfrm>
            <a:off x="9174163" y="0"/>
            <a:ext cx="1460500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7">
            <a:extLst/>
          </p:cNvPr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0489918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828799"/>
            <a:ext cx="4572000" cy="4343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6" name="Date Placeholder 3">
            <a:extLst/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C4148-286F-4510-96B5-CA42F1C29256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7F7DC-592B-43F0-9ABB-8B66A0EA4F7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0522837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7051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288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7051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8" name="Date Placeholder 3">
            <a:extLst/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A8B93-3392-4262-8BF6-7E379AB400C4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9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282CE-8B49-4705-9C4E-ADCAE88E1D6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7588021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0A469-6186-423F-B82B-42F868164436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5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508F5-602F-4FFA-A6B8-9C071A90827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16811096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3" name="Date Placeholder 1">
            <a:extLst/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BE73C-C114-4FEA-983F-0E784D61244B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4" name="Slide Number Placeholder 3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29DE10-0D17-493D-8F39-EBC30967D97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41356546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8288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6" name="Date Placeholder 3">
            <a:extLst/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C4039-2675-4A74-9D3D-3D9CC26FCE58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8DE2B-7A54-454F-AAD1-57CDD103244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9236092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/>
          </p:cNvPr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/>
          </p:cNvPr>
          <p:cNvSpPr/>
          <p:nvPr userDrawn="1"/>
        </p:nvSpPr>
        <p:spPr>
          <a:xfrm>
            <a:off x="0" y="1371600"/>
            <a:ext cx="12192000" cy="825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>
            <a:extLst/>
          </p:cNvPr>
          <p:cNvSpPr/>
          <p:nvPr userDrawn="1"/>
        </p:nvSpPr>
        <p:spPr>
          <a:xfrm>
            <a:off x="0" y="1443038"/>
            <a:ext cx="12192000" cy="82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295400" y="255588"/>
            <a:ext cx="96012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95400" y="1828800"/>
            <a:ext cx="96012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1295400" y="6375400"/>
            <a:ext cx="6243638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7791450" y="6375400"/>
            <a:ext cx="1481138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0077D1-3FB8-4491-A17D-FF3F76375437}" type="datetimeFigureOut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9525000" y="6375400"/>
            <a:ext cx="1371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>
                <a:latin typeface="Book Antiqua" panose="02040602050305030304" pitchFamily="18" charset="0"/>
              </a:defRPr>
            </a:lvl1pPr>
          </a:lstStyle>
          <a:p>
            <a:pPr>
              <a:defRPr/>
            </a:pPr>
            <a:fld id="{2AE8EAFE-FE1B-41E6-97F9-C12B83AA9D3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85" r:id="rId4"/>
    <p:sldLayoutId id="2147483676" r:id="rId5"/>
    <p:sldLayoutId id="2147483677" r:id="rId6"/>
    <p:sldLayoutId id="2147483678" r:id="rId7"/>
    <p:sldLayoutId id="2147483686" r:id="rId8"/>
    <p:sldLayoutId id="2147483679" r:id="rId9"/>
    <p:sldLayoutId id="2147483680" r:id="rId10"/>
    <p:sldLayoutId id="2147483687" r:id="rId11"/>
    <p:sldLayoutId id="2147483681" r:id="rId12"/>
    <p:sldLayoutId id="2147483688" r:id="rId13"/>
    <p:sldLayoutId id="2147483682" r:id="rId14"/>
  </p:sldLayoutIdLst>
  <p:transition spd="med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Book Antiqua" panose="02040602050305030304" pitchFamily="18" charset="0"/>
        </a:defRPr>
      </a:lvl9pPr>
    </p:titleStyle>
    <p:bodyStyle>
      <a:lvl1pPr marL="273050" indent="-27305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2672812" y="147654"/>
            <a:ext cx="6104365" cy="1036637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l-GR" sz="2500" dirty="0"/>
              <a:t>αύξηση κυκλοφορίας σήμερα σε σχέση με την 1</a:t>
            </a:r>
            <a:r>
              <a:rPr lang="el-GR" sz="2500" baseline="30000" dirty="0"/>
              <a:t>η</a:t>
            </a:r>
            <a:r>
              <a:rPr lang="el-GR" sz="2500" dirty="0"/>
              <a:t> μέρα </a:t>
            </a:r>
            <a:r>
              <a:rPr lang="en-US" sz="2500" dirty="0"/>
              <a:t>lockdown </a:t>
            </a:r>
            <a:r>
              <a:rPr lang="el-GR" sz="2600" dirty="0"/>
              <a:t>Μαρτίου του 2020</a:t>
            </a:r>
            <a:endParaRPr lang="en-US" sz="2500" dirty="0"/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>
          <a:xfrm>
            <a:off x="533169" y="2045539"/>
            <a:ext cx="5518496" cy="4319327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lnSpc>
                <a:spcPct val="140000"/>
              </a:lnSpc>
              <a:buNone/>
              <a:defRPr/>
            </a:pPr>
            <a:r>
              <a:rPr lang="el-GR" altLang="en-US" sz="6000" b="1" dirty="0"/>
              <a:t>+50% </a:t>
            </a:r>
          </a:p>
          <a:p>
            <a:pPr marL="0" indent="0" eaLnBrk="1" hangingPunct="1">
              <a:lnSpc>
                <a:spcPct val="140000"/>
              </a:lnSpc>
              <a:buNone/>
              <a:defRPr/>
            </a:pPr>
            <a:r>
              <a:rPr lang="el-GR" altLang="en-US" sz="2800" dirty="0"/>
              <a:t>Η κυκλοφορία σήμερα 11-2-2021</a:t>
            </a:r>
          </a:p>
          <a:p>
            <a:pPr marL="0" indent="0" eaLnBrk="1" hangingPunct="1">
              <a:lnSpc>
                <a:spcPct val="140000"/>
              </a:lnSpc>
              <a:buNone/>
              <a:defRPr/>
            </a:pPr>
            <a:r>
              <a:rPr lang="el-GR" altLang="en-US" sz="2800" dirty="0"/>
              <a:t>συγκριτικά με την 1</a:t>
            </a:r>
            <a:r>
              <a:rPr lang="el-GR" altLang="en-US" sz="2800" baseline="30000" dirty="0"/>
              <a:t>η</a:t>
            </a:r>
            <a:r>
              <a:rPr lang="el-GR" altLang="en-US" sz="2800" dirty="0"/>
              <a:t> μέρα του </a:t>
            </a:r>
            <a:r>
              <a:rPr lang="en-US" altLang="en-US" sz="2800" dirty="0"/>
              <a:t>lockdown </a:t>
            </a:r>
            <a:r>
              <a:rPr lang="el-GR" altLang="en-US" sz="2800" dirty="0"/>
              <a:t>της  23-03-2020 παρουσιάζεται αυξημένη</a:t>
            </a:r>
          </a:p>
          <a:p>
            <a:pPr marL="0" indent="0" eaLnBrk="1" hangingPunct="1">
              <a:lnSpc>
                <a:spcPct val="140000"/>
              </a:lnSpc>
              <a:buNone/>
              <a:defRPr/>
            </a:pPr>
            <a:r>
              <a:rPr lang="el-GR" altLang="en-US" sz="2800" dirty="0"/>
              <a:t>σε ποσοστό 50%.</a:t>
            </a:r>
          </a:p>
        </p:txBody>
      </p:sp>
      <p:pic>
        <p:nvPicPr>
          <p:cNvPr id="4" name="Picture 4" descr="https://attachment.outlook.live.net/owa/MSA%3Aa.giannopoulou%40outlook.com/service.svc/s/GetAttachmentThumbnail?id=AQMkADAwATMwMAItMWNjAGQtN2ZmADgtMDACLTAwCgBGAAADNyIID2I6%2F0OqfEiOyFIM4AcAJKh77htvrUK88LBhPhyRcAAAAgEMAAAAJKh77htvrUK88LBhPhyRcAABpXeL5QAAAAESABAAdwbYUzwuPEG6EVCycBLVdQ%3D%3D&amp;thumbnailType=2&amp;isc=1&amp;token=eyJhbGciOiJSUzI1NiIsImtpZCI6IjU2MzU4ODUyMzRCOTI1MkRERTAwNTc2NkQ5RDlGMjc2NTY1RjYzRTIiLCJ0eXAiOiJKV1QiLCJ4NXQiOiJWaldJVWpTNUpTM2VBRmRtMmRueWRsWmZZLUkifQ.eyJvcmlnaW4iOiJodHRwczovL291dGxvb2subGl2ZS5jb20iLCJ1YyI6ImQ3MWUzN2MzNGE5ZjRjMGZhZDk3YjM1ODVmN2U3YmM0IiwidmVyIjoiRXhjaGFuZ2UuQ2FsbGJhY2suVjEiLCJhcHBjdHhzZW5kZXIiOiJPd2FEb3dubG9hZEA4NGRmOWU3Zi1lOWY2LTQwYWYtYjQzNS1hYWFhYWFhYWFhYWEiLCJpc3NyaW5nIjoiV1ciLCJhcHBjdHgiOiJ7XCJtc2V4Y2hwcm90XCI6XCJvd2FcIixcInB1aWRcIjpcIjg0NDQyNTQxMzM2MTY1NlwiLFwic2NvcGVcIjpcIk93YURvd25sb2FkXCIsXCJvaWRcIjpcIjAwMDMwMDAwLTFjY2QtN2ZmOC0wMDAwLTAwMDAwMDAwMDAwMFwiLFwicHJpbWFyeXNpZFwiOlwiUy0xLTI4MjctMTk2NjA4LTQ4MzIyOTY4OFwifSIsIm5iZiI6MTYwODI4NDUzMSwiZXhwIjoxNjA4Mjg1MTMxLCJpc3MiOiIwMDAwMDAwMi0wMDAwLTBmZjEtY2UwMC0wMDAwMDAwMDAwMDBAODRkZjllN2YtZTlmNi00MGFmLWI0MzUtYWFhYWFhYWFhYWFhIiwiYXVkIjoiMDAwMDAwMDItMDAwMC0wZmYxLWNlMDAtMDAwMDAwMDAwMDAwL2F0dGFjaG1lbnQub3V0bG9vay5saXZlLm5ldEA4NGRmOWU3Zi1lOWY2LTQwYWYtYjQzNS1hYWFhYWFhYWFhYWEiLCJoYXBwIjoib3dhIn0.VMH7Gk5MJy1pgUmQG-yGvKOHmzSv7dSoy4d1BuQsOqTwt-VQvuC5R24HUIf2U9uuKgN8kB_KKAWPemsvkPXroPYro-W65AZMetjXE0ZYLs6otCN8stfZ3svOeo74Y_IR6vlAngCl0ft_VTINSGGOjDd1o3V3O1-LL1jbRerf7kpoJO4CT8Xr41mRDItW_OYBDwL2XiMrjHZK3oZc_QTex8Sgf_DJi4Bf5W48ks3KHoogW1erqmk8L36vlnundeHqz0Z2C53UEtUVwrH8EYgX_ejqZ3DDvxW-p7kSZcWjRF6YjKogOTXLGAB-xFFBpDgcdvkF7IN6aYlbUQVfgGK7wQ&amp;X-OWA-CANARY=6Fpdl-epekmf4RYGXvO4xtD395Q5o9gYUGhqp5xzmjGvpbty_bAX61UHv2utFKdAf2jub2GdmFQ.&amp;owa=outlook.live.com&amp;scriptVer=20201207002.07&amp;animation=true">
            <a:extLst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94475" y="2589213"/>
            <a:ext cx="5422900" cy="33686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>
            <a:extLst/>
          </p:cNvPr>
          <p:cNvSpPr txBox="1"/>
          <p:nvPr/>
        </p:nvSpPr>
        <p:spPr>
          <a:xfrm>
            <a:off x="8901113" y="6386513"/>
            <a:ext cx="3414712" cy="43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50" i="1" dirty="0">
                <a:solidFill>
                  <a:schemeClr val="bg2">
                    <a:lumMod val="75000"/>
                  </a:schemeClr>
                </a:solidFill>
                <a:latin typeface="+mn-lt"/>
                <a:cs typeface="+mn-cs"/>
              </a:rPr>
              <a:t>*Οι μετρήσεις αφορούν βασικούς άξονες του πρωτεύοντος αστικού οδικού δικτύου Αττικής (ΠΑΟΔ)  </a:t>
            </a:r>
          </a:p>
        </p:txBody>
      </p:sp>
      <p:sp>
        <p:nvSpPr>
          <p:cNvPr id="6" name="5 - Βέλος προς τα κάτω"/>
          <p:cNvSpPr/>
          <p:nvPr/>
        </p:nvSpPr>
        <p:spPr>
          <a:xfrm rot="10800000">
            <a:off x="2672813" y="2165921"/>
            <a:ext cx="484632" cy="6247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Μείον"/>
          <p:cNvSpPr/>
          <p:nvPr/>
        </p:nvSpPr>
        <p:spPr>
          <a:xfrm>
            <a:off x="2738286" y="2790647"/>
            <a:ext cx="353683" cy="306237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ρθογώνιο 7"/>
          <p:cNvSpPr/>
          <p:nvPr/>
        </p:nvSpPr>
        <p:spPr>
          <a:xfrm>
            <a:off x="1126387" y="275581"/>
            <a:ext cx="16750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4000" dirty="0">
                <a:solidFill>
                  <a:srgbClr val="FF0000"/>
                </a:solidFill>
                <a:latin typeface="+mj-lt"/>
              </a:rPr>
              <a:t>+50% </a:t>
            </a:r>
            <a:endParaRPr lang="en-US" sz="4000" dirty="0">
              <a:latin typeface="+mj-lt"/>
            </a:endParaRPr>
          </a:p>
        </p:txBody>
      </p:sp>
      <p:pic>
        <p:nvPicPr>
          <p:cNvPr id="9" name="Picture 2" descr="Περιφέρεια Αττικής - MAR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127" y="0"/>
            <a:ext cx="1948873" cy="151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793636" y="337459"/>
            <a:ext cx="9176096" cy="858317"/>
          </a:xfrm>
        </p:spPr>
        <p:txBody>
          <a:bodyPr rtlCol="0">
            <a:noAutofit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l-GR" altLang="el-GR" sz="2800" dirty="0"/>
              <a:t>Οι 3 οδικές αρτηρίες που καταγράφεται η μεγαλύτερη αύξηση σε σύγκριση με την  23-03-2020</a:t>
            </a:r>
            <a:endParaRPr lang="en-US" sz="2800" dirty="0"/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>
          <a:xfrm>
            <a:off x="292100" y="2818016"/>
            <a:ext cx="5985164" cy="2951018"/>
          </a:xfrm>
        </p:spPr>
        <p:txBody>
          <a:bodyPr>
            <a:normAutofit/>
          </a:bodyPr>
          <a:lstStyle/>
          <a:p>
            <a:pPr eaLnBrk="1" hangingPunct="1">
              <a:lnSpc>
                <a:spcPct val="140000"/>
              </a:lnSpc>
              <a:defRPr/>
            </a:pPr>
            <a:r>
              <a:rPr lang="el-GR" altLang="en-US" sz="2800" dirty="0"/>
              <a:t>Λ. </a:t>
            </a:r>
            <a:r>
              <a:rPr lang="el-GR" altLang="en-US" sz="2800" dirty="0" err="1"/>
              <a:t>Βασ</a:t>
            </a:r>
            <a:r>
              <a:rPr lang="el-GR" altLang="en-US" sz="2800" dirty="0"/>
              <a:t>. Σοφίας   </a:t>
            </a:r>
            <a:r>
              <a:rPr lang="el-GR" altLang="en-US" sz="2800" dirty="0">
                <a:solidFill>
                  <a:srgbClr val="FF0000"/>
                </a:solidFill>
              </a:rPr>
              <a:t>+ 109.6%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el-GR" altLang="en-US" sz="2800" dirty="0"/>
              <a:t>Λ. </a:t>
            </a:r>
            <a:r>
              <a:rPr lang="el-GR" altLang="en-US" sz="2800" dirty="0" err="1"/>
              <a:t>Ποσειδώνος</a:t>
            </a:r>
            <a:r>
              <a:rPr lang="el-GR" altLang="en-US" sz="2800" dirty="0"/>
              <a:t>    </a:t>
            </a:r>
            <a:r>
              <a:rPr lang="el-GR" altLang="en-US" sz="2800" dirty="0">
                <a:solidFill>
                  <a:srgbClr val="FF0000"/>
                </a:solidFill>
              </a:rPr>
              <a:t>+ 92.9%</a:t>
            </a:r>
          </a:p>
          <a:p>
            <a:pPr eaLnBrk="1" hangingPunct="1">
              <a:lnSpc>
                <a:spcPct val="140000"/>
              </a:lnSpc>
              <a:defRPr/>
            </a:pPr>
            <a:r>
              <a:rPr lang="el-GR" altLang="en-US" sz="2800" dirty="0"/>
              <a:t>Λ. Κηφισού          </a:t>
            </a:r>
            <a:r>
              <a:rPr lang="el-GR" altLang="en-US" sz="2800" dirty="0">
                <a:solidFill>
                  <a:srgbClr val="FF0000"/>
                </a:solidFill>
              </a:rPr>
              <a:t>+ 87.9%</a:t>
            </a:r>
          </a:p>
          <a:p>
            <a:pPr marL="0" indent="0" eaLnBrk="1" hangingPunct="1">
              <a:lnSpc>
                <a:spcPct val="140000"/>
              </a:lnSpc>
              <a:buNone/>
              <a:defRPr/>
            </a:pPr>
            <a:endParaRPr lang="el-GR" altLang="en-US" sz="2800" dirty="0"/>
          </a:p>
        </p:txBody>
      </p:sp>
      <p:pic>
        <p:nvPicPr>
          <p:cNvPr id="4" name="Picture 4" descr="https://attachment.outlook.live.net/owa/MSA%3Aa.giannopoulou%40outlook.com/service.svc/s/GetAttachmentThumbnail?id=AQMkADAwATMwMAItMWNjAGQtN2ZmADgtMDACLTAwCgBGAAADNyIID2I6%2F0OqfEiOyFIM4AcAJKh77htvrUK88LBhPhyRcAAAAgEMAAAAJKh77htvrUK88LBhPhyRcAABpXeL5QAAAAESABAAdwbYUzwuPEG6EVCycBLVdQ%3D%3D&amp;thumbnailType=2&amp;isc=1&amp;token=eyJhbGciOiJSUzI1NiIsImtpZCI6IjU2MzU4ODUyMzRCOTI1MkRERTAwNTc2NkQ5RDlGMjc2NTY1RjYzRTIiLCJ0eXAiOiJKV1QiLCJ4NXQiOiJWaldJVWpTNUpTM2VBRmRtMmRueWRsWmZZLUkifQ.eyJvcmlnaW4iOiJodHRwczovL291dGxvb2subGl2ZS5jb20iLCJ1YyI6ImQ3MWUzN2MzNGE5ZjRjMGZhZDk3YjM1ODVmN2U3YmM0IiwidmVyIjoiRXhjaGFuZ2UuQ2FsbGJhY2suVjEiLCJhcHBjdHhzZW5kZXIiOiJPd2FEb3dubG9hZEA4NGRmOWU3Zi1lOWY2LTQwYWYtYjQzNS1hYWFhYWFhYWFhYWEiLCJpc3NyaW5nIjoiV1ciLCJhcHBjdHgiOiJ7XCJtc2V4Y2hwcm90XCI6XCJvd2FcIixcInB1aWRcIjpcIjg0NDQyNTQxMzM2MTY1NlwiLFwic2NvcGVcIjpcIk93YURvd25sb2FkXCIsXCJvaWRcIjpcIjAwMDMwMDAwLTFjY2QtN2ZmOC0wMDAwLTAwMDAwMDAwMDAwMFwiLFwicHJpbWFyeXNpZFwiOlwiUy0xLTI4MjctMTk2NjA4LTQ4MzIyOTY4OFwifSIsIm5iZiI6MTYwODI4NDUzMSwiZXhwIjoxNjA4Mjg1MTMxLCJpc3MiOiIwMDAwMDAwMi0wMDAwLTBmZjEtY2UwMC0wMDAwMDAwMDAwMDBAODRkZjllN2YtZTlmNi00MGFmLWI0MzUtYWFhYWFhYWFhYWFhIiwiYXVkIjoiMDAwMDAwMDItMDAwMC0wZmYxLWNlMDAtMDAwMDAwMDAwMDAwL2F0dGFjaG1lbnQub3V0bG9vay5saXZlLm5ldEA4NGRmOWU3Zi1lOWY2LTQwYWYtYjQzNS1hYWFhYWFhYWFhYWEiLCJoYXBwIjoib3dhIn0.VMH7Gk5MJy1pgUmQG-yGvKOHmzSv7dSoy4d1BuQsOqTwt-VQvuC5R24HUIf2U9uuKgN8kB_KKAWPemsvkPXroPYro-W65AZMetjXE0ZYLs6otCN8stfZ3svOeo74Y_IR6vlAngCl0ft_VTINSGGOjDd1o3V3O1-LL1jbRerf7kpoJO4CT8Xr41mRDItW_OYBDwL2XiMrjHZK3oZc_QTex8Sgf_DJi4Bf5W48ks3KHoogW1erqmk8L36vlnundeHqz0Z2C53UEtUVwrH8EYgX_ejqZ3DDvxW-p7kSZcWjRF6YjKogOTXLGAB-xFFBpDgcdvkF7IN6aYlbUQVfgGK7wQ&amp;X-OWA-CANARY=6Fpdl-epekmf4RYGXvO4xtD395Q5o9gYUGhqp5xzmjGvpbty_bAX61UHv2utFKdAf2jub2GdmFQ.&amp;owa=outlook.live.com&amp;scriptVer=20201207002.07&amp;animation=true">
            <a:extLst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94475" y="2589213"/>
            <a:ext cx="5422900" cy="33686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>
            <a:extLst/>
          </p:cNvPr>
          <p:cNvSpPr txBox="1"/>
          <p:nvPr/>
        </p:nvSpPr>
        <p:spPr>
          <a:xfrm>
            <a:off x="8901113" y="6386513"/>
            <a:ext cx="3414712" cy="43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50" i="1" dirty="0">
                <a:solidFill>
                  <a:schemeClr val="bg2">
                    <a:lumMod val="75000"/>
                  </a:schemeClr>
                </a:solidFill>
                <a:latin typeface="+mn-lt"/>
                <a:cs typeface="+mn-cs"/>
              </a:rPr>
              <a:t>*Οι μετρήσεις αφορούν βασικούς άξονες του πρωτεύοντος αστικού οδικού δικτύου Αττικής (ΠΑΟΔ)  </a:t>
            </a:r>
          </a:p>
        </p:txBody>
      </p:sp>
      <p:pic>
        <p:nvPicPr>
          <p:cNvPr id="6" name="Picture 2" descr="Περιφέρεια Αττικής - MAR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429" y="0"/>
            <a:ext cx="1967571" cy="1533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-128642" y="82550"/>
            <a:ext cx="11221515" cy="1092720"/>
          </a:xfrm>
        </p:spPr>
        <p:txBody>
          <a:bodyPr/>
          <a:lstStyle/>
          <a:p>
            <a:pPr algn="ctr"/>
            <a:r>
              <a:rPr lang="el-GR" sz="2600" dirty="0"/>
              <a:t>Λ. Κηφισού - </a:t>
            </a:r>
            <a:r>
              <a:rPr lang="el-GR" sz="2400" dirty="0"/>
              <a:t>Ημερήσιες Τιμές Μετρήσεων </a:t>
            </a:r>
            <a:br>
              <a:rPr lang="el-GR" sz="2400" dirty="0"/>
            </a:br>
            <a:r>
              <a:rPr lang="el-GR" sz="2400" dirty="0"/>
              <a:t>Ανιχνευτής κυκλοφορίας </a:t>
            </a:r>
            <a:r>
              <a:rPr lang="en-US" sz="2400" dirty="0"/>
              <a:t>MS</a:t>
            </a:r>
            <a:r>
              <a:rPr lang="el-GR" sz="2400" dirty="0"/>
              <a:t>074</a:t>
            </a:r>
            <a:br>
              <a:rPr lang="el-GR" sz="2600" dirty="0"/>
            </a:br>
            <a:r>
              <a:rPr lang="el-GR" sz="2400" dirty="0"/>
              <a:t>Σύγκριση 23-03-2020 με 11-02-2021 κατά τις πρωινές ώρες αιχμής</a:t>
            </a:r>
            <a:endParaRPr lang="en-US" sz="2400" dirty="0"/>
          </a:p>
        </p:txBody>
      </p:sp>
      <p:sp>
        <p:nvSpPr>
          <p:cNvPr id="12" name="Ορθογώνιο 11"/>
          <p:cNvSpPr/>
          <p:nvPr/>
        </p:nvSpPr>
        <p:spPr>
          <a:xfrm>
            <a:off x="499430" y="-102116"/>
            <a:ext cx="1410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Λ. Κηφισού </a:t>
            </a:r>
            <a:endParaRPr lang="en-US" dirty="0"/>
          </a:p>
        </p:txBody>
      </p:sp>
      <p:pic>
        <p:nvPicPr>
          <p:cNvPr id="14" name="Θέση περιεχομένου 1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8" r="35168" b="14858"/>
          <a:stretch/>
        </p:blipFill>
        <p:spPr>
          <a:xfrm>
            <a:off x="2854036" y="1528388"/>
            <a:ext cx="7213599" cy="5260745"/>
          </a:xfrm>
        </p:spPr>
      </p:pic>
      <p:pic>
        <p:nvPicPr>
          <p:cNvPr id="15" name="Picture 2" descr="Περιφέρεια Αττικής - MAR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9062" y="1"/>
            <a:ext cx="1961350" cy="152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094894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1077831" y="231850"/>
            <a:ext cx="8614809" cy="86820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l-GR" sz="3600" dirty="0">
                <a:solidFill>
                  <a:srgbClr val="FF0000"/>
                </a:solidFill>
              </a:rPr>
              <a:t>-7% </a:t>
            </a:r>
            <a:r>
              <a:rPr lang="el-GR" sz="2500" dirty="0"/>
              <a:t>μείωση κυκλοφορίας σήμερα σε σχέση με την χθεσινή μέρα</a:t>
            </a:r>
            <a:endParaRPr lang="en-US" sz="2500" dirty="0"/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>
          <a:xfrm>
            <a:off x="681644" y="1973408"/>
            <a:ext cx="5519651" cy="431932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40000"/>
              </a:lnSpc>
              <a:buNone/>
              <a:defRPr/>
            </a:pPr>
            <a:r>
              <a:rPr lang="el-GR" altLang="en-US" sz="6000" b="1" dirty="0"/>
              <a:t>-7% </a:t>
            </a:r>
          </a:p>
          <a:p>
            <a:pPr marL="0" indent="0" algn="ctr" eaLnBrk="1" hangingPunct="1">
              <a:lnSpc>
                <a:spcPct val="140000"/>
              </a:lnSpc>
              <a:buNone/>
              <a:defRPr/>
            </a:pPr>
            <a:r>
              <a:rPr lang="el-GR" altLang="en-US" sz="2800" dirty="0"/>
              <a:t>Η κυκλοφορία σήμερα 11-2-2021 </a:t>
            </a:r>
            <a:r>
              <a:rPr lang="el-GR" altLang="en-US" sz="2400" dirty="0"/>
              <a:t>συγκριτικά με την χθεσινή ημέρα              10-02-2021 παρουσιάζει                      </a:t>
            </a:r>
            <a:r>
              <a:rPr lang="el-GR" altLang="en-US" sz="2600" b="1" dirty="0"/>
              <a:t>μείωση </a:t>
            </a:r>
            <a:r>
              <a:rPr lang="el-GR" altLang="en-US" dirty="0"/>
              <a:t>σε</a:t>
            </a:r>
            <a:r>
              <a:rPr lang="el-GR" altLang="en-US" sz="2800" dirty="0"/>
              <a:t> </a:t>
            </a:r>
            <a:r>
              <a:rPr lang="el-GR" altLang="en-US" sz="2600" dirty="0"/>
              <a:t>ποσοστό </a:t>
            </a:r>
            <a:r>
              <a:rPr lang="el-GR" altLang="en-US" sz="3000" dirty="0"/>
              <a:t>7%</a:t>
            </a:r>
            <a:r>
              <a:rPr lang="el-GR" altLang="en-US" sz="2800" dirty="0"/>
              <a:t>. </a:t>
            </a:r>
          </a:p>
        </p:txBody>
      </p:sp>
      <p:pic>
        <p:nvPicPr>
          <p:cNvPr id="4" name="Picture 4" descr="https://attachment.outlook.live.net/owa/MSA%3Aa.giannopoulou%40outlook.com/service.svc/s/GetAttachmentThumbnail?id=AQMkADAwATMwMAItMWNjAGQtN2ZmADgtMDACLTAwCgBGAAADNyIID2I6%2F0OqfEiOyFIM4AcAJKh77htvrUK88LBhPhyRcAAAAgEMAAAAJKh77htvrUK88LBhPhyRcAABpXeL5QAAAAESABAAdwbYUzwuPEG6EVCycBLVdQ%3D%3D&amp;thumbnailType=2&amp;isc=1&amp;token=eyJhbGciOiJSUzI1NiIsImtpZCI6IjU2MzU4ODUyMzRCOTI1MkRERTAwNTc2NkQ5RDlGMjc2NTY1RjYzRTIiLCJ0eXAiOiJKV1QiLCJ4NXQiOiJWaldJVWpTNUpTM2VBRmRtMmRueWRsWmZZLUkifQ.eyJvcmlnaW4iOiJodHRwczovL291dGxvb2subGl2ZS5jb20iLCJ1YyI6ImQ3MWUzN2MzNGE5ZjRjMGZhZDk3YjM1ODVmN2U3YmM0IiwidmVyIjoiRXhjaGFuZ2UuQ2FsbGJhY2suVjEiLCJhcHBjdHhzZW5kZXIiOiJPd2FEb3dubG9hZEA4NGRmOWU3Zi1lOWY2LTQwYWYtYjQzNS1hYWFhYWFhYWFhYWEiLCJpc3NyaW5nIjoiV1ciLCJhcHBjdHgiOiJ7XCJtc2V4Y2hwcm90XCI6XCJvd2FcIixcInB1aWRcIjpcIjg0NDQyNTQxMzM2MTY1NlwiLFwic2NvcGVcIjpcIk93YURvd25sb2FkXCIsXCJvaWRcIjpcIjAwMDMwMDAwLTFjY2QtN2ZmOC0wMDAwLTAwMDAwMDAwMDAwMFwiLFwicHJpbWFyeXNpZFwiOlwiUy0xLTI4MjctMTk2NjA4LTQ4MzIyOTY4OFwifSIsIm5iZiI6MTYwODI4NDUzMSwiZXhwIjoxNjA4Mjg1MTMxLCJpc3MiOiIwMDAwMDAwMi0wMDAwLTBmZjEtY2UwMC0wMDAwMDAwMDAwMDBAODRkZjllN2YtZTlmNi00MGFmLWI0MzUtYWFhYWFhYWFhYWFhIiwiYXVkIjoiMDAwMDAwMDItMDAwMC0wZmYxLWNlMDAtMDAwMDAwMDAwMDAwL2F0dGFjaG1lbnQub3V0bG9vay5saXZlLm5ldEA4NGRmOWU3Zi1lOWY2LTQwYWYtYjQzNS1hYWFhYWFhYWFhYWEiLCJoYXBwIjoib3dhIn0.VMH7Gk5MJy1pgUmQG-yGvKOHmzSv7dSoy4d1BuQsOqTwt-VQvuC5R24HUIf2U9uuKgN8kB_KKAWPemsvkPXroPYro-W65AZMetjXE0ZYLs6otCN8stfZ3svOeo74Y_IR6vlAngCl0ft_VTINSGGOjDd1o3V3O1-LL1jbRerf7kpoJO4CT8Xr41mRDItW_OYBDwL2XiMrjHZK3oZc_QTex8Sgf_DJi4Bf5W48ks3KHoogW1erqmk8L36vlnundeHqz0Z2C53UEtUVwrH8EYgX_ejqZ3DDvxW-p7kSZcWjRF6YjKogOTXLGAB-xFFBpDgcdvkF7IN6aYlbUQVfgGK7wQ&amp;X-OWA-CANARY=6Fpdl-epekmf4RYGXvO4xtD395Q5o9gYUGhqp5xzmjGvpbty_bAX61UHv2utFKdAf2jub2GdmFQ.&amp;owa=outlook.live.com&amp;scriptVer=20201207002.07&amp;animation=true">
            <a:extLst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94475" y="2589213"/>
            <a:ext cx="5422900" cy="33686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>
            <a:extLst/>
          </p:cNvPr>
          <p:cNvSpPr txBox="1"/>
          <p:nvPr/>
        </p:nvSpPr>
        <p:spPr>
          <a:xfrm>
            <a:off x="8901113" y="6386513"/>
            <a:ext cx="3414712" cy="43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50" i="1" dirty="0">
                <a:solidFill>
                  <a:schemeClr val="bg2">
                    <a:lumMod val="75000"/>
                  </a:schemeClr>
                </a:solidFill>
                <a:latin typeface="+mn-lt"/>
                <a:cs typeface="+mn-cs"/>
              </a:rPr>
              <a:t>*Οι μετρήσεις αφορούν βασικούς άξονες του πρωτεύοντος αστικού οδικού δικτύου Αττικής (ΠΑΟΔ)  </a:t>
            </a:r>
          </a:p>
        </p:txBody>
      </p:sp>
      <p:sp>
        <p:nvSpPr>
          <p:cNvPr id="6" name="5 - Βέλος προς τα κάτω"/>
          <p:cNvSpPr/>
          <p:nvPr/>
        </p:nvSpPr>
        <p:spPr>
          <a:xfrm>
            <a:off x="2672812" y="2380053"/>
            <a:ext cx="484632" cy="6247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Μείον"/>
          <p:cNvSpPr/>
          <p:nvPr/>
        </p:nvSpPr>
        <p:spPr>
          <a:xfrm>
            <a:off x="2738286" y="1973408"/>
            <a:ext cx="353683" cy="306237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8" name="Picture 2" descr="Περιφέρεια Αττικής - MAR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8134" y="0"/>
            <a:ext cx="1943866" cy="1514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2193886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Τίτλος 1"/>
          <p:cNvSpPr>
            <a:spLocks noGrp="1"/>
          </p:cNvSpPr>
          <p:nvPr>
            <p:ph type="title"/>
          </p:nvPr>
        </p:nvSpPr>
        <p:spPr>
          <a:xfrm>
            <a:off x="286327" y="199305"/>
            <a:ext cx="9939399" cy="966787"/>
          </a:xfrm>
        </p:spPr>
        <p:txBody>
          <a:bodyPr/>
          <a:lstStyle/>
          <a:p>
            <a:r>
              <a:rPr lang="el-GR" altLang="el-GR" sz="2400" dirty="0"/>
              <a:t>Σύγκριση μέσου ωριαίου αριθμού οχημάτων σε 12 οδικές αρτηρίες μεταξύ της σημερινής  και της χθεσινής ημέρας</a:t>
            </a:r>
            <a:endParaRPr lang="en-US" altLang="en-US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Γράφημα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36379"/>
              </p:ext>
            </p:extLst>
          </p:nvPr>
        </p:nvGraphicFramePr>
        <p:xfrm>
          <a:off x="692727" y="1597892"/>
          <a:ext cx="10806545" cy="5006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2" descr="Περιφέρεια Αττικής - MAR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726" y="-8225"/>
            <a:ext cx="1966274" cy="153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547968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Sales Direction 16X9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rection presentation (widescreen).potx" id="{D17AB31B-F25B-45F4-B34E-C6982D129A29}" vid="{B63A7B92-8C2A-4E6A-9062-768A2448E61C}"/>
    </a:ext>
  </a:extLst>
</a:theme>
</file>

<file path=ppt/theme/theme2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Business direction presentation (widescreen)</Template>
  <TotalTime>1477</TotalTime>
  <Words>191</Words>
  <Application>Microsoft Office PowerPoint</Application>
  <PresentationFormat>Ευρεία οθόνη</PresentationFormat>
  <Paragraphs>20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8" baseType="lpstr">
      <vt:lpstr>Arial</vt:lpstr>
      <vt:lpstr>Book Antiqua</vt:lpstr>
      <vt:lpstr>Sales Direction 16X9</vt:lpstr>
      <vt:lpstr>αύξηση κυκλοφορίας σήμερα σε σχέση με την 1η μέρα lockdown Μαρτίου του 2020</vt:lpstr>
      <vt:lpstr>Οι 3 οδικές αρτηρίες που καταγράφεται η μεγαλύτερη αύξηση σε σύγκριση με την  23-03-2020</vt:lpstr>
      <vt:lpstr>Λ. Κηφισού - Ημερήσιες Τιμές Μετρήσεων  Ανιχνευτής κυκλοφορίας MS074 Σύγκριση 23-03-2020 με 11-02-2021 κατά τις πρωινές ώρες αιχμής</vt:lpstr>
      <vt:lpstr>-7% μείωση κυκλοφορίας σήμερα σε σχέση με την χθεσινή μέρα</vt:lpstr>
      <vt:lpstr>Σύγκριση μέσου ωριαίου αριθμού οχημάτων σε 12 οδικές αρτηρίες μεταξύ της σημερινής  και της χθεσινής ημέρας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Περιφέρεια Αττικής</dc:title>
  <dc:creator>Panagiotis Karyotis</dc:creator>
  <cp:lastModifiedBy>user</cp:lastModifiedBy>
  <cp:revision>83</cp:revision>
  <dcterms:created xsi:type="dcterms:W3CDTF">2020-12-19T11:59:21Z</dcterms:created>
  <dcterms:modified xsi:type="dcterms:W3CDTF">2021-02-11T16:20:35Z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